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57" r:id="rId2"/>
    <p:sldId id="340" r:id="rId3"/>
    <p:sldId id="299" r:id="rId4"/>
    <p:sldId id="301" r:id="rId5"/>
    <p:sldId id="302" r:id="rId6"/>
    <p:sldId id="303" r:id="rId7"/>
    <p:sldId id="304" r:id="rId8"/>
    <p:sldId id="305" r:id="rId9"/>
    <p:sldId id="306" r:id="rId10"/>
    <p:sldId id="307" r:id="rId11"/>
    <p:sldId id="308" r:id="rId12"/>
    <p:sldId id="309" r:id="rId13"/>
    <p:sldId id="310" r:id="rId14"/>
    <p:sldId id="316" r:id="rId15"/>
    <p:sldId id="313" r:id="rId16"/>
    <p:sldId id="314" r:id="rId17"/>
    <p:sldId id="343" r:id="rId18"/>
    <p:sldId id="344" r:id="rId19"/>
    <p:sldId id="345" r:id="rId20"/>
    <p:sldId id="346" r:id="rId21"/>
    <p:sldId id="347" r:id="rId22"/>
    <p:sldId id="341" r:id="rId23"/>
    <p:sldId id="315" r:id="rId24"/>
    <p:sldId id="348" r:id="rId25"/>
    <p:sldId id="317"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49" r:id="rId39"/>
    <p:sldId id="350" r:id="rId40"/>
    <p:sldId id="351" r:id="rId41"/>
    <p:sldId id="352" r:id="rId42"/>
    <p:sldId id="353" r:id="rId43"/>
    <p:sldId id="354" r:id="rId44"/>
    <p:sldId id="355" r:id="rId45"/>
    <p:sldId id="356" r:id="rId46"/>
    <p:sldId id="342"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7" userDrawn="1">
          <p15:clr>
            <a:srgbClr val="A4A3A4"/>
          </p15:clr>
        </p15:guide>
        <p15:guide id="2" pos="383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autoAdjust="0"/>
    <p:restoredTop sz="94660"/>
  </p:normalViewPr>
  <p:slideViewPr>
    <p:cSldViewPr snapToGrid="0" showGuides="1">
      <p:cViewPr varScale="1">
        <p:scale>
          <a:sx n="128" d="100"/>
          <a:sy n="128" d="100"/>
        </p:scale>
        <p:origin x="592" y="176"/>
      </p:cViewPr>
      <p:guideLst>
        <p:guide orient="horz" pos="2257"/>
        <p:guide pos="383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2025/7/12</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2025/7/12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2025/7/12</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2025/7/12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2025/7/12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2025/7/12</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2025/7/12</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2025/7/12</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2025/7/12</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2025/7/12</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2025/7/12</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2025/7/12</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tags" Target="../tags/tag65.xml"/><Relationship Id="rId21" Type="http://schemas.openxmlformats.org/officeDocument/2006/relationships/image" Target="../media/image90.png"/><Relationship Id="rId7" Type="http://schemas.openxmlformats.org/officeDocument/2006/relationships/tags" Target="../tags/tag69.xml"/><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tags" Target="../tags/tag64.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slideLayout" Target="../slideLayouts/slideLayout7.xml"/><Relationship Id="rId5" Type="http://schemas.openxmlformats.org/officeDocument/2006/relationships/tags" Target="../tags/tag67.xml"/><Relationship Id="rId15" Type="http://schemas.openxmlformats.org/officeDocument/2006/relationships/image" Target="../media/image84.png"/><Relationship Id="rId23" Type="http://schemas.openxmlformats.org/officeDocument/2006/relationships/image" Target="../media/image92.png"/><Relationship Id="rId10" Type="http://schemas.openxmlformats.org/officeDocument/2006/relationships/tags" Target="../tags/tag72.xml"/><Relationship Id="rId19" Type="http://schemas.openxmlformats.org/officeDocument/2006/relationships/image" Target="../media/image88.png"/><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image" Target="../media/image83.png"/><Relationship Id="rId22" Type="http://schemas.openxmlformats.org/officeDocument/2006/relationships/image" Target="../media/image91.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3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47675" y="727878"/>
            <a:ext cx="11287125" cy="2929890"/>
          </a:xfrm>
          <a:prstGeom prst="roundRect">
            <a:avLst/>
          </a:prstGeom>
          <a:solidFill>
            <a:schemeClr val="bg1">
              <a:lumMod val="85000"/>
            </a:schemeClr>
          </a:solidFill>
          <a:ln>
            <a:noFill/>
          </a:ln>
          <a:effectLst>
            <a:innerShdw blurRad="63500" dist="50800" dir="8100000">
              <a:prstClr val="black">
                <a:alpha val="50000"/>
              </a:prstClr>
            </a:innerShdw>
            <a:softEdge rad="1270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600" dirty="0">
                <a:solidFill>
                  <a:schemeClr val="accent6">
                    <a:lumMod val="75000"/>
                  </a:schemeClr>
                </a:solidFill>
              </a:rPr>
              <a:t>Machine Learning in Computational Chemistry:</a:t>
            </a:r>
          </a:p>
          <a:p>
            <a:pPr algn="ctr"/>
            <a:r>
              <a:rPr lang="en-US" altLang="zh-CN" sz="3600" dirty="0">
                <a:solidFill>
                  <a:schemeClr val="accent6">
                    <a:lumMod val="75000"/>
                  </a:schemeClr>
                </a:solidFill>
              </a:rPr>
              <a:t>Classification Models, Tree Models, </a:t>
            </a:r>
          </a:p>
          <a:p>
            <a:pPr algn="ctr"/>
            <a:r>
              <a:rPr lang="en-US" altLang="zh-CN" sz="3600" dirty="0">
                <a:solidFill>
                  <a:schemeClr val="accent6">
                    <a:lumMod val="75000"/>
                  </a:schemeClr>
                </a:solidFill>
              </a:rPr>
              <a:t>Introduction to Neural Networks</a:t>
            </a:r>
          </a:p>
        </p:txBody>
      </p:sp>
      <p:sp>
        <p:nvSpPr>
          <p:cNvPr id="4" name="TextBox 3">
            <a:extLst>
              <a:ext uri="{FF2B5EF4-FFF2-40B4-BE49-F238E27FC236}">
                <a16:creationId xmlns:a16="http://schemas.microsoft.com/office/drawing/2014/main" id="{47CCB5D3-76F8-733A-982A-6289960F16FE}"/>
              </a:ext>
            </a:extLst>
          </p:cNvPr>
          <p:cNvSpPr txBox="1"/>
          <p:nvPr/>
        </p:nvSpPr>
        <p:spPr>
          <a:xfrm>
            <a:off x="1250880" y="4001653"/>
            <a:ext cx="9680713" cy="2308324"/>
          </a:xfrm>
          <a:prstGeom prst="rect">
            <a:avLst/>
          </a:prstGeom>
          <a:noFill/>
        </p:spPr>
        <p:txBody>
          <a:bodyPr wrap="square">
            <a:spAutoFit/>
          </a:bodyPr>
          <a:lstStyle/>
          <a:p>
            <a:pPr algn="ctr"/>
            <a:r>
              <a:rPr lang="en-US" sz="2400" dirty="0">
                <a:solidFill>
                  <a:srgbClr val="0000FF"/>
                </a:solidFill>
                <a:effectLst/>
                <a:latin typeface="Helvetica" pitchFamily="2" charset="0"/>
              </a:rPr>
              <a:t>Jun Chen</a:t>
            </a:r>
          </a:p>
          <a:p>
            <a:pPr algn="ctr"/>
            <a:r>
              <a:rPr lang="en-US" sz="2400" dirty="0">
                <a:solidFill>
                  <a:srgbClr val="000000"/>
                </a:solidFill>
                <a:effectLst/>
                <a:latin typeface="Helvetica" pitchFamily="2" charset="0"/>
              </a:rPr>
              <a:t>Fujian Institute of Research on the Structure of Matter,</a:t>
            </a:r>
          </a:p>
          <a:p>
            <a:pPr algn="ctr"/>
            <a:r>
              <a:rPr lang="en-US" sz="2400" dirty="0">
                <a:solidFill>
                  <a:srgbClr val="000000"/>
                </a:solidFill>
                <a:effectLst/>
                <a:latin typeface="Helvetica" pitchFamily="2" charset="0"/>
              </a:rPr>
              <a:t>Chinese Academy of Sciences</a:t>
            </a:r>
          </a:p>
          <a:p>
            <a:pPr algn="ctr"/>
            <a:endParaRPr lang="en-US" sz="2400" dirty="0">
              <a:solidFill>
                <a:srgbClr val="000000"/>
              </a:solidFill>
              <a:latin typeface="Helvetica" pitchFamily="2" charset="0"/>
            </a:endParaRPr>
          </a:p>
          <a:p>
            <a:pPr algn="ctr"/>
            <a:endParaRPr lang="en-US" sz="2400" dirty="0">
              <a:solidFill>
                <a:srgbClr val="000000"/>
              </a:solidFill>
              <a:effectLst/>
              <a:latin typeface="Helvetica" pitchFamily="2" charset="0"/>
            </a:endParaRPr>
          </a:p>
          <a:p>
            <a:pPr algn="ctr"/>
            <a:r>
              <a:rPr lang="en-US" sz="2400" dirty="0">
                <a:solidFill>
                  <a:srgbClr val="000000"/>
                </a:solidFill>
                <a:effectLst/>
                <a:latin typeface="Helvetica" pitchFamily="2" charset="0"/>
              </a:rPr>
              <a:t>July 15, 2025</a:t>
            </a:r>
          </a:p>
        </p:txBody>
      </p:sp>
    </p:spTree>
    <p:extLst>
      <p:ext uri="{BB962C8B-B14F-4D97-AF65-F5344CB8AC3E}">
        <p14:creationId xmlns:p14="http://schemas.microsoft.com/office/powerpoint/2010/main" val="610298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K-medoids</a:t>
            </a:r>
          </a:p>
        </p:txBody>
      </p:sp>
      <p:sp>
        <p:nvSpPr>
          <p:cNvPr id="8" name="文本框 7"/>
          <p:cNvSpPr txBox="1"/>
          <p:nvPr/>
        </p:nvSpPr>
        <p:spPr>
          <a:xfrm>
            <a:off x="1007745" y="880110"/>
            <a:ext cx="9035415" cy="808990"/>
          </a:xfrm>
          <a:prstGeom prst="rect">
            <a:avLst/>
          </a:prstGeom>
          <a:noFill/>
        </p:spPr>
        <p:txBody>
          <a:bodyPr wrap="square">
            <a:spAutoFit/>
          </a:bodyPr>
          <a:lstStyle/>
          <a:p>
            <a:pPr indent="0" fontAlgn="auto">
              <a:lnSpc>
                <a:spcPts val="2800"/>
              </a:lnSpc>
            </a:pPr>
            <a:r>
              <a:rPr lang="en-US" altLang="zh-CN" sz="2000" dirty="0"/>
              <a:t>The basic strategy of k-medoids algorithm is each cluster is represented by one of the objects located near the center of the cluster</a:t>
            </a:r>
          </a:p>
        </p:txBody>
      </p:sp>
      <p:sp>
        <p:nvSpPr>
          <p:cNvPr id="2" name="文本框 1"/>
          <p:cNvSpPr txBox="1"/>
          <p:nvPr/>
        </p:nvSpPr>
        <p:spPr>
          <a:xfrm>
            <a:off x="479657" y="1785098"/>
            <a:ext cx="1381760" cy="398780"/>
          </a:xfrm>
          <a:prstGeom prst="rect">
            <a:avLst/>
          </a:prstGeom>
          <a:noFill/>
        </p:spPr>
        <p:txBody>
          <a:bodyPr wrap="none" rtlCol="0">
            <a:spAutoFit/>
          </a:bodyPr>
          <a:lstStyle/>
          <a:p>
            <a:r>
              <a:rPr lang="en-US" altLang="zh-CN" sz="2000" b="1" dirty="0"/>
              <a:t>Algorithm</a:t>
            </a:r>
            <a:endParaRPr lang="zh-CN" altLang="en-US" b="1" dirty="0"/>
          </a:p>
        </p:txBody>
      </p:sp>
      <p:sp>
        <p:nvSpPr>
          <p:cNvPr id="3" name="文本框 2"/>
          <p:cNvSpPr txBox="1"/>
          <p:nvPr/>
        </p:nvSpPr>
        <p:spPr>
          <a:xfrm>
            <a:off x="791845" y="2279650"/>
            <a:ext cx="6663055" cy="4399915"/>
          </a:xfrm>
          <a:prstGeom prst="rect">
            <a:avLst/>
          </a:prstGeom>
          <a:noFill/>
        </p:spPr>
        <p:txBody>
          <a:bodyPr wrap="square">
            <a:spAutoFit/>
          </a:bodyPr>
          <a:lstStyle/>
          <a:p>
            <a:pPr marL="285750" indent="-285750" fontAlgn="auto">
              <a:lnSpc>
                <a:spcPts val="2800"/>
              </a:lnSpc>
              <a:buFont typeface="Arial" panose="020B0604020202020204" pitchFamily="34" charset="0"/>
              <a:buChar char="•"/>
            </a:pPr>
            <a:r>
              <a:rPr lang="en-US" altLang="zh-CN" sz="2000" b="1" dirty="0"/>
              <a:t>Initialization</a:t>
            </a:r>
            <a:r>
              <a:rPr lang="en-US" altLang="zh-CN" sz="2000" dirty="0"/>
              <a:t>:</a:t>
            </a:r>
          </a:p>
          <a:p>
            <a:pPr lvl="1" fontAlgn="auto">
              <a:lnSpc>
                <a:spcPts val="2800"/>
              </a:lnSpc>
            </a:pPr>
            <a:r>
              <a:rPr lang="en-US" altLang="zh-CN" sz="2000" dirty="0"/>
              <a:t>Randomly select </a:t>
            </a:r>
            <a:r>
              <a:rPr lang="en-US" altLang="zh-CN" sz="2000" b="1" dirty="0"/>
              <a:t>K medoids</a:t>
            </a:r>
            <a:r>
              <a:rPr lang="en-US" altLang="zh-CN" sz="2000" dirty="0"/>
              <a:t>.</a:t>
            </a:r>
          </a:p>
          <a:p>
            <a:pPr marL="285750" indent="-285750" fontAlgn="auto">
              <a:lnSpc>
                <a:spcPts val="2800"/>
              </a:lnSpc>
              <a:buFont typeface="Arial" panose="020B0604020202020204" pitchFamily="34" charset="0"/>
              <a:buChar char="•"/>
            </a:pPr>
            <a:r>
              <a:rPr lang="en-US" altLang="zh-CN" sz="2000" b="1" dirty="0"/>
              <a:t>Assignment Step</a:t>
            </a:r>
            <a:r>
              <a:rPr lang="en-US" altLang="zh-CN" sz="2000" dirty="0"/>
              <a:t>:</a:t>
            </a:r>
          </a:p>
          <a:p>
            <a:pPr lvl="1" fontAlgn="auto">
              <a:lnSpc>
                <a:spcPts val="2800"/>
              </a:lnSpc>
            </a:pPr>
            <a:r>
              <a:rPr lang="en-US" altLang="zh-CN" sz="2000" dirty="0"/>
              <a:t>Assign each point to the </a:t>
            </a:r>
            <a:r>
              <a:rPr lang="en-US" altLang="zh-CN" sz="2000" b="1" dirty="0"/>
              <a:t>nearest medoid</a:t>
            </a:r>
            <a:r>
              <a:rPr lang="en-US" altLang="zh-CN" sz="2000" dirty="0"/>
              <a:t>.</a:t>
            </a:r>
          </a:p>
          <a:p>
            <a:pPr marL="285750" indent="-285750" fontAlgn="auto">
              <a:lnSpc>
                <a:spcPts val="2800"/>
              </a:lnSpc>
              <a:buFont typeface="Arial" panose="020B0604020202020204" pitchFamily="34" charset="0"/>
              <a:buChar char="•"/>
            </a:pPr>
            <a:r>
              <a:rPr lang="en-US" altLang="zh-CN" sz="2000" b="1" dirty="0"/>
              <a:t>Update Step (Swap Phase)</a:t>
            </a:r>
            <a:r>
              <a:rPr lang="en-US" altLang="zh-CN" sz="2000" dirty="0"/>
              <a:t>:</a:t>
            </a:r>
          </a:p>
          <a:p>
            <a:pPr lvl="1" fontAlgn="auto">
              <a:lnSpc>
                <a:spcPts val="2800"/>
              </a:lnSpc>
            </a:pPr>
            <a:r>
              <a:rPr lang="en-US" altLang="zh-CN" sz="2000" dirty="0"/>
              <a:t>For each medoid m</a:t>
            </a:r>
            <a:r>
              <a:rPr lang="en-US" altLang="zh-CN" sz="2000" i="1" dirty="0"/>
              <a:t>m</a:t>
            </a:r>
            <a:r>
              <a:rPr lang="en-US" altLang="zh-CN" sz="2000" dirty="0"/>
              <a:t>, try replacing it with a non-medoid point.</a:t>
            </a:r>
          </a:p>
          <a:p>
            <a:pPr lvl="1" fontAlgn="auto">
              <a:lnSpc>
                <a:spcPts val="2800"/>
              </a:lnSpc>
            </a:pPr>
            <a:r>
              <a:rPr lang="en-US" altLang="zh-CN" sz="2000" dirty="0"/>
              <a:t>If swapping reduces the </a:t>
            </a:r>
            <a:r>
              <a:rPr lang="en-US" altLang="zh-CN" sz="2000" b="1" dirty="0"/>
              <a:t>Total Dissimilarity Cost (TD)</a:t>
            </a:r>
            <a:r>
              <a:rPr lang="en-US" altLang="zh-CN" sz="2000" dirty="0"/>
              <a:t>, keep the swap.</a:t>
            </a:r>
          </a:p>
          <a:p>
            <a:pPr marL="285750" indent="-285750" fontAlgn="auto">
              <a:lnSpc>
                <a:spcPts val="2800"/>
              </a:lnSpc>
              <a:buFont typeface="Arial" panose="020B0604020202020204" pitchFamily="34" charset="0"/>
              <a:buChar char="•"/>
            </a:pPr>
            <a:r>
              <a:rPr lang="en-US" altLang="zh-CN" sz="2000" b="1" dirty="0"/>
              <a:t>Repeat</a:t>
            </a:r>
            <a:r>
              <a:rPr lang="en-US" altLang="zh-CN" sz="2000" dirty="0"/>
              <a:t> until:</a:t>
            </a:r>
          </a:p>
          <a:p>
            <a:pPr lvl="1" fontAlgn="auto">
              <a:lnSpc>
                <a:spcPts val="2800"/>
              </a:lnSpc>
            </a:pPr>
            <a:r>
              <a:rPr lang="en-US" altLang="zh-CN" sz="2000" dirty="0"/>
              <a:t>Medoids stabilize (no further improvements in TD).</a:t>
            </a:r>
          </a:p>
          <a:p>
            <a:pPr lvl="1" fontAlgn="auto">
              <a:lnSpc>
                <a:spcPts val="2800"/>
              </a:lnSpc>
            </a:pPr>
            <a:r>
              <a:rPr lang="en-US" altLang="zh-CN" sz="2000" dirty="0"/>
              <a:t>Maximum iterations reached.</a:t>
            </a: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3305" y="2627373"/>
            <a:ext cx="4337313" cy="28681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Gaussian Mixture Model (GMM)</a:t>
            </a:r>
          </a:p>
        </p:txBody>
      </p:sp>
      <p:sp>
        <p:nvSpPr>
          <p:cNvPr id="6" name="文本框 5"/>
          <p:cNvSpPr txBox="1"/>
          <p:nvPr/>
        </p:nvSpPr>
        <p:spPr>
          <a:xfrm>
            <a:off x="765175" y="1073150"/>
            <a:ext cx="11231245" cy="808990"/>
          </a:xfrm>
          <a:prstGeom prst="rect">
            <a:avLst/>
          </a:prstGeom>
          <a:noFill/>
        </p:spPr>
        <p:txBody>
          <a:bodyPr wrap="square">
            <a:spAutoFit/>
          </a:bodyPr>
          <a:lstStyle/>
          <a:p>
            <a:pPr indent="0" fontAlgn="auto">
              <a:lnSpc>
                <a:spcPts val="2800"/>
              </a:lnSpc>
            </a:pPr>
            <a:r>
              <a:rPr lang="en-US" altLang="zh-CN" sz="2000" dirty="0"/>
              <a:t>Gaussian Mixture Models (GMM) is a probabilistic unsupervised learning algorithm that assumes data is generated from a mixture of K Gaussian distributions (also called components).</a:t>
            </a:r>
          </a:p>
        </p:txBody>
      </p:sp>
      <p:sp>
        <p:nvSpPr>
          <p:cNvPr id="10" name="文本框 9"/>
          <p:cNvSpPr txBox="1"/>
          <p:nvPr/>
        </p:nvSpPr>
        <p:spPr>
          <a:xfrm>
            <a:off x="933450" y="2130803"/>
            <a:ext cx="2937510" cy="398780"/>
          </a:xfrm>
          <a:prstGeom prst="rect">
            <a:avLst/>
          </a:prstGeom>
          <a:noFill/>
        </p:spPr>
        <p:txBody>
          <a:bodyPr wrap="none" rtlCol="0">
            <a:spAutoFit/>
          </a:bodyPr>
          <a:lstStyle/>
          <a:p>
            <a:pPr marL="342900" indent="-342900">
              <a:buFont typeface="Arial" panose="020B0604020202020204" pitchFamily="34" charset="0"/>
              <a:buChar char="•"/>
            </a:pPr>
            <a:r>
              <a:rPr lang="en-US" altLang="zh-CN" sz="2000" dirty="0"/>
              <a:t>Gaussian Distribution</a:t>
            </a:r>
          </a:p>
        </p:txBody>
      </p:sp>
      <mc:AlternateContent xmlns:mc="http://schemas.openxmlformats.org/markup-compatibility/2006" xmlns:a14="http://schemas.microsoft.com/office/drawing/2010/main">
        <mc:Choice Requires="a14">
          <p:sp>
            <p:nvSpPr>
              <p:cNvPr id="4" name="文本框 3"/>
              <p:cNvSpPr txBox="1"/>
              <p:nvPr/>
            </p:nvSpPr>
            <p:spPr>
              <a:xfrm>
                <a:off x="1013460" y="2850441"/>
                <a:ext cx="5793740" cy="775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𝒩</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𝑥</m:t>
                          </m:r>
                        </m:e>
                        <m:e>
                          <m:r>
                            <a:rPr lang="zh-CN" altLang="en-US" sz="2000" i="1" smtClean="0">
                              <a:latin typeface="Cambria Math" panose="02040503050406030204" pitchFamily="18" charset="0"/>
                            </a:rPr>
                            <m:t>𝜇</m:t>
                          </m:r>
                          <m:r>
                            <a:rPr lang="en-US" altLang="zh-CN" sz="2000" b="0" i="1" smtClean="0">
                              <a:latin typeface="Cambria Math" panose="02040503050406030204" pitchFamily="18" charset="0"/>
                            </a:rPr>
                            <m:t>,</m:t>
                          </m:r>
                          <m:r>
                            <m:rPr>
                              <m:sty m:val="p"/>
                            </m:rPr>
                            <a:rPr lang="el-GR" altLang="zh-CN" sz="2000" i="1" smtClean="0">
                              <a:latin typeface="Cambria Math" panose="02040503050406030204" pitchFamily="18" charset="0"/>
                              <a:ea typeface="Cambria Math" panose="02040503050406030204" pitchFamily="18" charset="0"/>
                            </a:rPr>
                            <m:t>Σ</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ad>
                            <m:radPr>
                              <m:degHide m:val="on"/>
                              <m:ctrlPr>
                                <a:rPr lang="en-US" altLang="zh-CN" sz="2000" b="0" i="1" smtClean="0">
                                  <a:latin typeface="Cambria Math" panose="02040503050406030204" pitchFamily="18" charset="0"/>
                                </a:rPr>
                              </m:ctrlPr>
                            </m:radPr>
                            <m:deg/>
                            <m:e>
                              <m:sSup>
                                <m:sSupPr>
                                  <m:ctrlPr>
                                    <a:rPr lang="en-US" altLang="zh-CN" sz="2000" b="0" i="1" smtClean="0">
                                      <a:latin typeface="Cambria Math" panose="02040503050406030204" pitchFamily="18" charset="0"/>
                                    </a:rPr>
                                  </m:ctrlPr>
                                </m:sSupPr>
                                <m:e>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2</m:t>
                                      </m:r>
                                      <m:r>
                                        <a:rPr lang="zh-CN" altLang="en-US" sz="2000" b="0" i="1" smtClean="0">
                                          <a:latin typeface="Cambria Math" panose="02040503050406030204" pitchFamily="18" charset="0"/>
                                        </a:rPr>
                                        <m:t>𝜋</m:t>
                                      </m:r>
                                    </m:e>
                                  </m:d>
                                </m:e>
                                <m:sup>
                                  <m:r>
                                    <a:rPr lang="en-US" altLang="zh-CN" sz="2000" b="0" i="1" smtClean="0">
                                      <a:latin typeface="Cambria Math" panose="02040503050406030204" pitchFamily="18" charset="0"/>
                                    </a:rPr>
                                    <m:t>𝑑</m:t>
                                  </m:r>
                                </m:sup>
                              </m:sSup>
                              <m:d>
                                <m:dPr>
                                  <m:begChr m:val="|"/>
                                  <m:endChr m:val="|"/>
                                  <m:ctrlPr>
                                    <a:rPr lang="en-US" altLang="zh-CN" sz="2000" b="0" i="1" smtClean="0">
                                      <a:latin typeface="Cambria Math" panose="02040503050406030204" pitchFamily="18" charset="0"/>
                                    </a:rPr>
                                  </m:ctrlPr>
                                </m:dPr>
                                <m:e>
                                  <m:r>
                                    <m:rPr>
                                      <m:sty m:val="p"/>
                                    </m:rPr>
                                    <a:rPr lang="el-GR" altLang="zh-CN" sz="2000" b="0" i="1" smtClean="0">
                                      <a:latin typeface="Cambria Math" panose="02040503050406030204" pitchFamily="18" charset="0"/>
                                      <a:ea typeface="Cambria Math" panose="02040503050406030204" pitchFamily="18" charset="0"/>
                                    </a:rPr>
                                    <m:t>Σ</m:t>
                                  </m:r>
                                </m:e>
                              </m:d>
                            </m:e>
                          </m:rad>
                        </m:den>
                      </m:f>
                      <m:r>
                        <a:rPr lang="en-US" altLang="zh-CN" sz="2000" b="0" i="1" smtClean="0">
                          <a:latin typeface="Cambria Math" panose="02040503050406030204" pitchFamily="18" charset="0"/>
                        </a:rPr>
                        <m:t>𝑒𝑥𝑝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sSup>
                            <m:sSupPr>
                              <m:ctrlPr>
                                <a:rPr lang="en-US" altLang="zh-CN" sz="2000" b="0" i="1" smtClean="0">
                                  <a:latin typeface="Cambria Math" panose="02040503050406030204" pitchFamily="18" charset="0"/>
                                </a:rPr>
                              </m:ctrlPr>
                            </m:sSupPr>
                            <m:e>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zh-CN" altLang="en-US" sz="2000" i="1">
                                      <a:latin typeface="Cambria Math" panose="02040503050406030204" pitchFamily="18" charset="0"/>
                                    </a:rPr>
                                    <m:t>𝜇</m:t>
                                  </m:r>
                                </m:e>
                              </m:d>
                            </m:e>
                            <m:sup>
                              <m:r>
                                <a:rPr lang="en-US" altLang="zh-CN" sz="2000" b="0" i="1" smtClean="0">
                                  <a:latin typeface="Cambria Math" panose="02040503050406030204" pitchFamily="18" charset="0"/>
                                </a:rPr>
                                <m:t>𝑇</m:t>
                              </m:r>
                            </m:sup>
                          </m:sSup>
                          <m:sSup>
                            <m:sSupPr>
                              <m:ctrlPr>
                                <a:rPr lang="en-US" altLang="zh-CN" sz="2000" b="0" i="1" smtClean="0">
                                  <a:latin typeface="Cambria Math" panose="02040503050406030204" pitchFamily="18" charset="0"/>
                                </a:rPr>
                              </m:ctrlPr>
                            </m:sSupPr>
                            <m:e>
                              <m:r>
                                <m:rPr>
                                  <m:sty m:val="p"/>
                                </m:rPr>
                                <a:rPr lang="el-GR" altLang="zh-CN" sz="2000" b="0" i="1" smtClean="0">
                                  <a:latin typeface="Cambria Math" panose="02040503050406030204" pitchFamily="18" charset="0"/>
                                  <a:ea typeface="Cambria Math" panose="02040503050406030204" pitchFamily="18" charset="0"/>
                                </a:rPr>
                                <m:t>Σ</m:t>
                              </m:r>
                            </m:e>
                            <m:sup>
                              <m:r>
                                <a:rPr lang="en-US" altLang="zh-CN" sz="2000" b="0" i="1" smtClean="0">
                                  <a:latin typeface="Cambria Math" panose="02040503050406030204" pitchFamily="18" charset="0"/>
                                </a:rPr>
                                <m:t>−1</m:t>
                              </m:r>
                            </m:sup>
                          </m:s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𝜇</m:t>
                              </m:r>
                            </m:e>
                          </m:d>
                        </m:e>
                      </m:d>
                    </m:oMath>
                  </m:oMathPara>
                </a14:m>
                <a:endParaRPr lang="zh-CN" altLang="en-US" sz="2000" b="0" i="1" dirty="0">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13460" y="2850441"/>
                <a:ext cx="5793740" cy="775335"/>
              </a:xfrm>
              <a:prstGeom prst="rect">
                <a:avLst/>
              </a:prstGeom>
              <a:blipFill rotWithShape="1">
                <a:blip r:embed="rId2"/>
                <a:stretch>
                  <a:fillRect t="-72" r="-1217" b="72"/>
                </a:stretch>
              </a:blipFill>
            </p:spPr>
            <p:txBody>
              <a:bodyPr/>
              <a:lstStyle/>
              <a:p>
                <a:r>
                  <a:rPr lang="zh-CN" altLang="en-US">
                    <a:noFill/>
                  </a:rPr>
                  <a:t> </a:t>
                </a:r>
              </a:p>
            </p:txBody>
          </p:sp>
        </mc:Fallback>
      </mc:AlternateContent>
      <p:sp>
        <p:nvSpPr>
          <p:cNvPr id="7" name="文本框 6"/>
          <p:cNvSpPr txBox="1"/>
          <p:nvPr/>
        </p:nvSpPr>
        <p:spPr>
          <a:xfrm>
            <a:off x="7845057" y="2130803"/>
            <a:ext cx="2056130" cy="398780"/>
          </a:xfrm>
          <a:prstGeom prst="rect">
            <a:avLst/>
          </a:prstGeom>
          <a:noFill/>
        </p:spPr>
        <p:txBody>
          <a:bodyPr wrap="none" rtlCol="0">
            <a:spAutoFit/>
          </a:bodyPr>
          <a:lstStyle/>
          <a:p>
            <a:pPr marL="285750" indent="-285750">
              <a:buFont typeface="Arial" panose="020B0604020202020204" pitchFamily="34" charset="0"/>
              <a:buChar char="•"/>
            </a:pPr>
            <a:r>
              <a:rPr lang="en-US" altLang="zh-CN" sz="2000" dirty="0"/>
              <a:t>Mixture Mode</a:t>
            </a:r>
            <a:r>
              <a:rPr lang="en-US" altLang="zh-CN" dirty="0"/>
              <a:t>l</a:t>
            </a:r>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8278222" y="2778462"/>
                <a:ext cx="2860040" cy="876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𝐾</m:t>
                          </m:r>
                        </m:sup>
                        <m:e>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pitchFamily="18" charset="0"/>
                                </a:rPr>
                                <m:t>𝜋</m:t>
                              </m:r>
                            </m:e>
                            <m:sub>
                              <m:r>
                                <a:rPr lang="en-US" altLang="zh-CN" sz="2000" b="0" i="1" smtClean="0">
                                  <a:latin typeface="Cambria Math" panose="02040503050406030204" pitchFamily="18" charset="0"/>
                                </a:rPr>
                                <m:t>𝑘</m:t>
                              </m:r>
                            </m:sub>
                          </m:sSub>
                        </m:e>
                      </m:nary>
                      <m:r>
                        <a:rPr lang="zh-CN" altLang="en-US" sz="2000" i="1">
                          <a:latin typeface="Cambria Math" panose="02040503050406030204" pitchFamily="18" charset="0"/>
                        </a:rPr>
                        <m:t>𝒩</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e>
                          <m:sSub>
                            <m:sSubPr>
                              <m:ctrlPr>
                                <a:rPr lang="en-US" altLang="zh-CN" sz="2000" i="1" smtClean="0">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b="0" i="1" smtClean="0">
                                  <a:latin typeface="Cambria Math" panose="02040503050406030204" pitchFamily="18" charset="0"/>
                                </a:rPr>
                                <m:t>𝑘</m:t>
                              </m:r>
                            </m:sub>
                          </m:sSub>
                          <m:r>
                            <a:rPr lang="en-US" altLang="zh-CN" sz="2000" i="1">
                              <a:latin typeface="Cambria Math" panose="02040503050406030204" pitchFamily="18" charset="0"/>
                            </a:rPr>
                            <m:t>,</m:t>
                          </m:r>
                          <m:r>
                            <a:rPr lang="el-GR" altLang="zh-CN" sz="2000" i="1" smtClean="0">
                              <a:latin typeface="Cambria Math" panose="02040503050406030204" pitchFamily="18" charset="0"/>
                              <a:ea typeface="Cambria Math" panose="02040503050406030204" pitchFamily="18" charset="0"/>
                            </a:rPr>
                            <m:t> </m:t>
                          </m:r>
                          <m:sSub>
                            <m:sSubPr>
                              <m:ctrlPr>
                                <a:rPr lang="el-GR" altLang="zh-CN" sz="2000" i="1" smtClean="0">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Σ</m:t>
                              </m:r>
                            </m:e>
                            <m:sub>
                              <m:r>
                                <a:rPr lang="en-US" altLang="zh-CN" sz="2000" b="0" i="1" smtClean="0">
                                  <a:latin typeface="Cambria Math" panose="02040503050406030204" pitchFamily="18" charset="0"/>
                                  <a:ea typeface="Cambria Math" panose="02040503050406030204" pitchFamily="18" charset="0"/>
                                </a:rPr>
                                <m:t>𝑘</m:t>
                              </m:r>
                            </m:sub>
                          </m:sSub>
                        </m:e>
                      </m:d>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8278222" y="2778462"/>
                <a:ext cx="2860040" cy="876935"/>
              </a:xfrm>
              <a:prstGeom prst="rect">
                <a:avLst/>
              </a:prstGeom>
              <a:blipFill rotWithShape="1">
                <a:blip r:embed="rId3"/>
                <a:stretch>
                  <a:fillRect l="-13" t="-38" r="-2452"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46108" y="3902021"/>
                <a:ext cx="6094562" cy="2245360"/>
              </a:xfrm>
              <a:prstGeom prst="rect">
                <a:avLst/>
              </a:prstGeom>
              <a:noFill/>
            </p:spPr>
            <p:txBody>
              <a:bodyPr wrap="square">
                <a:spAutoFit/>
              </a:bodyPr>
              <a:lstStyle/>
              <a:p>
                <a:pPr indent="0" fontAlgn="auto">
                  <a:lnSpc>
                    <a:spcPts val="2800"/>
                  </a:lnSpc>
                </a:pPr>
                <a14:m>
                  <m:oMath xmlns:m="http://schemas.openxmlformats.org/officeDocument/2006/math">
                    <m:r>
                      <a:rPr lang="en-US" altLang="zh-CN" sz="2000" i="1" dirty="0" smtClean="0">
                        <a:latin typeface="Cambria Math" panose="02040503050406030204" pitchFamily="18" charset="0"/>
                      </a:rPr>
                      <m:t>𝑥</m:t>
                    </m:r>
                  </m:oMath>
                </a14:m>
                <a:r>
                  <a:rPr lang="en-US" altLang="zh-CN" sz="2000" dirty="0"/>
                  <a:t> is a d-by-N vector, representing N sets of d-dimensional random data,</a:t>
                </a:r>
              </a:p>
              <a:p>
                <a:pPr indent="0" fontAlgn="auto">
                  <a:lnSpc>
                    <a:spcPts val="2800"/>
                  </a:lnSpc>
                </a:pPr>
                <a14:m>
                  <m:oMath xmlns:m="http://schemas.openxmlformats.org/officeDocument/2006/math">
                    <m:r>
                      <a:rPr lang="en-US" altLang="zh-CN" sz="2000" i="1" dirty="0" smtClean="0">
                        <a:latin typeface="Cambria Math" panose="02040503050406030204" pitchFamily="18" charset="0"/>
                      </a:rPr>
                      <m:t>𝜇</m:t>
                    </m:r>
                  </m:oMath>
                </a14:m>
                <a:r>
                  <a:rPr lang="en-US" altLang="zh-CN" sz="2000" dirty="0"/>
                  <a:t> is a d-by-1 vector, representing the mean of each dimension,</a:t>
                </a:r>
              </a:p>
              <a:p>
                <a:pPr indent="0" fontAlgn="auto">
                  <a:lnSpc>
                    <a:spcPts val="2800"/>
                  </a:lnSpc>
                </a:pPr>
                <a14:m>
                  <m:oMath xmlns:m="http://schemas.openxmlformats.org/officeDocument/2006/math">
                    <m:r>
                      <m:rPr>
                        <m:sty m:val="p"/>
                      </m:rPr>
                      <a:rPr lang="en-US" altLang="zh-CN" sz="2000" i="0" dirty="0" smtClean="0">
                        <a:latin typeface="Cambria Math" panose="02040503050406030204" pitchFamily="18" charset="0"/>
                      </a:rPr>
                      <m:t>Σ</m:t>
                    </m:r>
                  </m:oMath>
                </a14:m>
                <a:r>
                  <a:rPr lang="en-US" altLang="zh-CN" sz="2000" dirty="0"/>
                  <a:t> is a d-by-d matrix, representing the covariance matrix</a:t>
                </a:r>
              </a:p>
            </p:txBody>
          </p:sp>
        </mc:Choice>
        <mc:Fallback xmlns="">
          <p:sp>
            <p:nvSpPr>
              <p:cNvPr id="14" name="文本框 13"/>
              <p:cNvSpPr txBox="1">
                <a:spLocks noRot="1" noChangeAspect="1" noMove="1" noResize="1" noEditPoints="1" noAdjustHandles="1" noChangeArrowheads="1" noChangeShapeType="1" noTextEdit="1"/>
              </p:cNvSpPr>
              <p:nvPr/>
            </p:nvSpPr>
            <p:spPr>
              <a:xfrm>
                <a:off x="846108" y="3902021"/>
                <a:ext cx="6094562" cy="2245360"/>
              </a:xfrm>
              <a:prstGeom prst="rect">
                <a:avLst/>
              </a:prstGeom>
              <a:blipFill rotWithShape="1">
                <a:blip r:embed="rId4"/>
                <a:stretch>
                  <a:fillRect l="-5" t="-26" r="2"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9094794" y="3985221"/>
                <a:ext cx="1122680" cy="6902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sz="200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𝑘</m:t>
                          </m:r>
                        </m:sub>
                        <m:sup/>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𝜋</m:t>
                              </m:r>
                            </m:e>
                            <m:sub>
                              <m:r>
                                <a:rPr lang="en-US" altLang="zh-CN" sz="2000" i="1">
                                  <a:latin typeface="Cambria Math" panose="02040503050406030204" pitchFamily="18" charset="0"/>
                                </a:rPr>
                                <m:t>𝑘</m:t>
                              </m:r>
                            </m:sub>
                          </m:sSub>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ea typeface="MS Mincho" charset="0"/>
                          <a:cs typeface="Cambria Math" panose="02040503050406030204" pitchFamily="18" charset="0"/>
                        </a:rPr>
                        <m:t>1</m:t>
                      </m:r>
                    </m:oMath>
                  </m:oMathPara>
                </a14:m>
                <a:endParaRPr lang="en-US" altLang="zh-CN" sz="2000" b="0" i="1" dirty="0">
                  <a:latin typeface="Cambria Math" panose="02040503050406030204" pitchFamily="18" charset="0"/>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9094794" y="3985221"/>
                <a:ext cx="1122680" cy="690245"/>
              </a:xfrm>
              <a:prstGeom prst="rect">
                <a:avLst/>
              </a:prstGeom>
              <a:blipFill rotWithShape="1">
                <a:blip r:embed="rId5"/>
                <a:stretch>
                  <a:fillRect l="-29" t="-86" r="-6249" b="86"/>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Gaussian Mixture Model (GMM)</a:t>
            </a:r>
          </a:p>
        </p:txBody>
      </p:sp>
      <mc:AlternateContent xmlns:mc="http://schemas.openxmlformats.org/markup-compatibility/2006" xmlns:a14="http://schemas.microsoft.com/office/drawing/2010/main">
        <mc:Choice Requires="a14">
          <p:sp>
            <p:nvSpPr>
              <p:cNvPr id="3" name="文本框 2"/>
              <p:cNvSpPr txBox="1"/>
              <p:nvPr/>
            </p:nvSpPr>
            <p:spPr>
              <a:xfrm>
                <a:off x="2511425" y="1344930"/>
                <a:ext cx="9057005" cy="718185"/>
              </a:xfrm>
              <a:prstGeom prst="rect">
                <a:avLst/>
              </a:prstGeom>
              <a:noFill/>
            </p:spPr>
            <p:txBody>
              <a:bodyPr wrap="square">
                <a:spAutoFit/>
              </a:bodyPr>
              <a:lstStyle/>
              <a:p>
                <a:pPr marL="285750" indent="-285750" algn="l">
                  <a:lnSpc>
                    <a:spcPts val="2145"/>
                  </a:lnSpc>
                  <a:spcBef>
                    <a:spcPts val="1030"/>
                  </a:spcBef>
                  <a:spcAft>
                    <a:spcPts val="300"/>
                  </a:spcAft>
                  <a:buFont typeface="Arial" panose="020B0604020202020204" pitchFamily="34" charset="0"/>
                  <a:buChar char="•"/>
                </a:pPr>
                <a:r>
                  <a:rPr lang="en-US" altLang="zh-CN" sz="2000" b="1" i="0" dirty="0">
                    <a:solidFill>
                      <a:schemeClr val="tx1"/>
                    </a:solidFill>
                    <a:effectLst/>
                  </a:rPr>
                  <a:t>Initialization</a:t>
                </a:r>
                <a:r>
                  <a:rPr lang="en-US" altLang="zh-CN" sz="2000" b="0" i="0" dirty="0">
                    <a:solidFill>
                      <a:schemeClr val="tx1"/>
                    </a:solidFill>
                    <a:effectLst/>
                  </a:rPr>
                  <a:t>:</a:t>
                </a:r>
                <a:r>
                  <a:rPr lang="en-US" altLang="zh-CN" sz="2000" dirty="0">
                    <a:solidFill>
                      <a:schemeClr val="tx1"/>
                    </a:solidFill>
                  </a:rPr>
                  <a:t> </a:t>
                </a:r>
                <a:r>
                  <a:rPr lang="en-US" altLang="zh-CN" sz="2000" b="0" i="0" dirty="0">
                    <a:solidFill>
                      <a:schemeClr val="tx1"/>
                    </a:solidFill>
                    <a:effectLst/>
                  </a:rPr>
                  <a:t>Randomly set means </a:t>
                </a:r>
                <a14:m>
                  <m:oMath xmlns:m="http://schemas.openxmlformats.org/officeDocument/2006/math">
                    <m:r>
                      <a:rPr lang="el-GR" altLang="zh-CN" sz="2000" b="0" i="1" dirty="0" smtClean="0">
                        <a:solidFill>
                          <a:schemeClr val="tx1"/>
                        </a:solidFill>
                        <a:effectLst/>
                        <a:latin typeface="Cambria Math" panose="02040503050406030204" pitchFamily="18" charset="0"/>
                      </a:rPr>
                      <m:t>𝜇</m:t>
                    </m:r>
                    <m:r>
                      <a:rPr lang="en-US" altLang="zh-CN" sz="2000" b="0" i="1" baseline="-25000" dirty="0">
                        <a:solidFill>
                          <a:schemeClr val="tx1"/>
                        </a:solidFill>
                        <a:effectLst/>
                        <a:latin typeface="Cambria Math" panose="02040503050406030204" pitchFamily="18" charset="0"/>
                      </a:rPr>
                      <m:t>𝑘</m:t>
                    </m:r>
                    <m:r>
                      <a:rPr lang="en-US" altLang="zh-CN" sz="2000" b="0" i="1" baseline="-25000" dirty="0">
                        <a:solidFill>
                          <a:schemeClr val="tx1"/>
                        </a:solidFill>
                        <a:effectLst/>
                        <a:latin typeface="Cambria Math" panose="02040503050406030204" pitchFamily="18" charset="0"/>
                      </a:rPr>
                      <m:t>​</m:t>
                    </m:r>
                  </m:oMath>
                </a14:m>
                <a:r>
                  <a:rPr lang="en-US" altLang="zh-CN" sz="2000" b="0" i="0" dirty="0">
                    <a:solidFill>
                      <a:schemeClr val="tx1"/>
                    </a:solidFill>
                    <a:effectLst/>
                  </a:rPr>
                  <a:t>, covariances </a:t>
                </a:r>
                <a14:m>
                  <m:oMath xmlns:m="http://schemas.openxmlformats.org/officeDocument/2006/math">
                    <m:r>
                      <m:rPr>
                        <m:sty m:val="p"/>
                      </m:rPr>
                      <a:rPr lang="el-GR" altLang="zh-CN" sz="2000" b="0" i="0" dirty="0" smtClean="0">
                        <a:solidFill>
                          <a:schemeClr val="tx1"/>
                        </a:solidFill>
                        <a:effectLst/>
                        <a:latin typeface="Cambria Math" panose="02040503050406030204" pitchFamily="18" charset="0"/>
                      </a:rPr>
                      <m:t>Σ</m:t>
                    </m:r>
                    <m:r>
                      <a:rPr lang="en-US" altLang="zh-CN" sz="2000" b="0" i="1" baseline="-25000" dirty="0">
                        <a:solidFill>
                          <a:schemeClr val="tx1"/>
                        </a:solidFill>
                        <a:effectLst/>
                        <a:latin typeface="Cambria Math" panose="02040503050406030204" pitchFamily="18" charset="0"/>
                      </a:rPr>
                      <m:t>𝑘</m:t>
                    </m:r>
                  </m:oMath>
                </a14:m>
                <a:r>
                  <a:rPr lang="en-US" altLang="zh-CN" sz="2000" b="0" i="0" dirty="0">
                    <a:solidFill>
                      <a:schemeClr val="tx1"/>
                    </a:solidFill>
                    <a:effectLst/>
                  </a:rPr>
                  <a:t>​, and weights </a:t>
                </a:r>
                <a14:m>
                  <m:oMath xmlns:m="http://schemas.openxmlformats.org/officeDocument/2006/math">
                    <m:r>
                      <a:rPr lang="el-GR" altLang="zh-CN" sz="2000" b="0" i="1" dirty="0" smtClean="0">
                        <a:solidFill>
                          <a:schemeClr val="tx1"/>
                        </a:solidFill>
                        <a:effectLst/>
                        <a:latin typeface="Cambria Math" panose="02040503050406030204" pitchFamily="18" charset="0"/>
                      </a:rPr>
                      <m:t>𝜋</m:t>
                    </m:r>
                    <m:r>
                      <a:rPr lang="en-US" altLang="zh-CN" sz="2000" b="0" i="1" baseline="-25000" dirty="0">
                        <a:solidFill>
                          <a:schemeClr val="tx1"/>
                        </a:solidFill>
                        <a:effectLst/>
                        <a:latin typeface="Cambria Math" panose="02040503050406030204" pitchFamily="18" charset="0"/>
                      </a:rPr>
                      <m:t>𝑘</m:t>
                    </m:r>
                  </m:oMath>
                </a14:m>
                <a:r>
                  <a:rPr lang="en-US" altLang="zh-CN" sz="2000" b="0" i="0" dirty="0">
                    <a:solidFill>
                      <a:schemeClr val="tx1"/>
                    </a:solidFill>
                    <a:effectLst/>
                  </a:rPr>
                  <a:t>​.</a:t>
                </a:r>
              </a:p>
              <a:p>
                <a:pPr lvl="1" algn="l">
                  <a:lnSpc>
                    <a:spcPts val="2145"/>
                  </a:lnSpc>
                  <a:spcBef>
                    <a:spcPts val="300"/>
                  </a:spcBef>
                  <a:spcAft>
                    <a:spcPts val="300"/>
                  </a:spcAft>
                </a:pPr>
                <a:endParaRPr lang="en-US" altLang="zh-CN" sz="2000" b="0" i="0" dirty="0">
                  <a:solidFill>
                    <a:schemeClr val="tx1"/>
                  </a:solidFill>
                  <a:effectLst/>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511425" y="1344930"/>
                <a:ext cx="9057005" cy="718185"/>
              </a:xfrm>
              <a:prstGeom prst="rect">
                <a:avLst/>
              </a:prstGeom>
              <a:blipFill rotWithShape="1">
                <a:blip r:embed="rId2"/>
                <a:stretch>
                  <a:fillRect/>
                </a:stretch>
              </a:blipFill>
            </p:spPr>
            <p:txBody>
              <a:bodyPr/>
              <a:lstStyle/>
              <a:p>
                <a:r>
                  <a:rPr lang="zh-CN" altLang="en-US">
                    <a:noFill/>
                  </a:rPr>
                  <a:t> </a:t>
                </a:r>
              </a:p>
            </p:txBody>
          </p:sp>
        </mc:Fallback>
      </mc:AlternateContent>
      <p:sp>
        <p:nvSpPr>
          <p:cNvPr id="8" name="文本框 7"/>
          <p:cNvSpPr txBox="1"/>
          <p:nvPr/>
        </p:nvSpPr>
        <p:spPr>
          <a:xfrm>
            <a:off x="737691" y="1051200"/>
            <a:ext cx="1381760" cy="398780"/>
          </a:xfrm>
          <a:prstGeom prst="rect">
            <a:avLst/>
          </a:prstGeom>
          <a:noFill/>
        </p:spPr>
        <p:txBody>
          <a:bodyPr wrap="none" rtlCol="0">
            <a:spAutoFit/>
          </a:bodyPr>
          <a:lstStyle/>
          <a:p>
            <a:r>
              <a:rPr lang="en-US" altLang="zh-CN" sz="2000" b="1" dirty="0"/>
              <a:t>Algorithm</a:t>
            </a:r>
          </a:p>
        </p:txBody>
      </p:sp>
      <mc:AlternateContent xmlns:mc="http://schemas.openxmlformats.org/markup-compatibility/2006" xmlns:a14="http://schemas.microsoft.com/office/drawing/2010/main">
        <mc:Choice Requires="a14">
          <p:sp>
            <p:nvSpPr>
              <p:cNvPr id="11" name="文本框 10"/>
              <p:cNvSpPr txBox="1"/>
              <p:nvPr/>
            </p:nvSpPr>
            <p:spPr>
              <a:xfrm>
                <a:off x="2860328" y="3320918"/>
                <a:ext cx="6096000" cy="679450"/>
              </a:xfrm>
              <a:prstGeom prst="rect">
                <a:avLst/>
              </a:prstGeom>
              <a:noFill/>
            </p:spPr>
            <p:txBody>
              <a:bodyPr wrap="square">
                <a:spAutoFit/>
              </a:bodyPr>
              <a:lstStyle/>
              <a:p>
                <a:pPr lvl="1" algn="l">
                  <a:lnSpc>
                    <a:spcPts val="2145"/>
                  </a:lnSpc>
                  <a:spcBef>
                    <a:spcPts val="300"/>
                  </a:spcBef>
                  <a:spcAft>
                    <a:spcPts val="300"/>
                  </a:spcAft>
                </a:pPr>
                <a:endParaRPr lang="en-US" altLang="zh-CN" sz="2800" b="0" i="0" dirty="0">
                  <a:solidFill>
                    <a:srgbClr val="404040"/>
                  </a:solidFill>
                  <a:effectLst/>
                </a:endParaRPr>
              </a:p>
              <a:p>
                <a:pPr lvl="1">
                  <a:lnSpc>
                    <a:spcPts val="2145"/>
                  </a:lnSpc>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altLang="zh-CN" sz="2000" b="0" i="1" smtClean="0">
                              <a:solidFill>
                                <a:srgbClr val="404040"/>
                              </a:solidFill>
                              <a:effectLst/>
                              <a:latin typeface="Cambria Math" panose="02040503050406030204" pitchFamily="18" charset="0"/>
                            </a:rPr>
                          </m:ctrlPr>
                        </m:sSubPr>
                        <m:e>
                          <m:r>
                            <a:rPr lang="zh-CN" altLang="en-US" sz="2000" b="0" i="1" smtClean="0">
                              <a:solidFill>
                                <a:srgbClr val="404040"/>
                              </a:solidFill>
                              <a:effectLst/>
                              <a:latin typeface="Cambria Math" panose="02040503050406030204" pitchFamily="18" charset="0"/>
                            </a:rPr>
                            <m:t>𝛾</m:t>
                          </m:r>
                        </m:e>
                        <m:sub>
                          <m:r>
                            <a:rPr lang="en-US" altLang="zh-CN" sz="2000" b="0" i="1" smtClean="0">
                              <a:solidFill>
                                <a:srgbClr val="404040"/>
                              </a:solidFill>
                              <a:effectLst/>
                              <a:latin typeface="Cambria Math" panose="02040503050406030204" pitchFamily="18" charset="0"/>
                            </a:rPr>
                            <m:t>𝑖𝑘</m:t>
                          </m:r>
                        </m:sub>
                      </m:sSub>
                      <m:r>
                        <a:rPr lang="en-US" altLang="zh-CN" sz="2000" b="0" i="1" smtClean="0">
                          <a:solidFill>
                            <a:srgbClr val="404040"/>
                          </a:solidFill>
                          <a:effectLst/>
                          <a:latin typeface="Cambria Math" panose="02040503050406030204" pitchFamily="18" charset="0"/>
                        </a:rPr>
                        <m:t>=</m:t>
                      </m:r>
                      <m:f>
                        <m:fPr>
                          <m:ctrlPr>
                            <a:rPr lang="en-US" altLang="zh-CN" sz="2000" b="0" i="1" smtClean="0">
                              <a:solidFill>
                                <a:srgbClr val="404040"/>
                              </a:solidFill>
                              <a:effectLst/>
                              <a:latin typeface="Cambria Math" panose="02040503050406030204" pitchFamily="18" charset="0"/>
                            </a:rPr>
                          </m:ctrlPr>
                        </m:fPr>
                        <m:num>
                          <m:sSub>
                            <m:sSubPr>
                              <m:ctrlPr>
                                <a:rPr lang="en-US" altLang="zh-CN" sz="2000" b="0" i="1" smtClean="0">
                                  <a:solidFill>
                                    <a:srgbClr val="404040"/>
                                  </a:solidFill>
                                  <a:effectLst/>
                                  <a:latin typeface="Cambria Math" panose="02040503050406030204" pitchFamily="18" charset="0"/>
                                </a:rPr>
                              </m:ctrlPr>
                            </m:sSubPr>
                            <m:e>
                              <m:r>
                                <a:rPr lang="zh-CN" altLang="en-US" sz="2000" b="0" i="1" smtClean="0">
                                  <a:solidFill>
                                    <a:srgbClr val="404040"/>
                                  </a:solidFill>
                                  <a:effectLst/>
                                  <a:latin typeface="Cambria Math" panose="02040503050406030204" pitchFamily="18" charset="0"/>
                                </a:rPr>
                                <m:t>𝜋</m:t>
                              </m:r>
                            </m:e>
                            <m:sub>
                              <m:r>
                                <a:rPr lang="en-US" altLang="zh-CN" sz="2000" b="0" i="1" smtClean="0">
                                  <a:solidFill>
                                    <a:srgbClr val="404040"/>
                                  </a:solidFill>
                                  <a:effectLst/>
                                  <a:latin typeface="Cambria Math" panose="02040503050406030204" pitchFamily="18" charset="0"/>
                                </a:rPr>
                                <m:t>𝑘</m:t>
                              </m:r>
                            </m:sub>
                          </m:sSub>
                          <m:r>
                            <a:rPr lang="zh-CN" altLang="en-US" sz="2000" b="0" i="1" smtClean="0">
                              <a:solidFill>
                                <a:srgbClr val="404040"/>
                              </a:solidFill>
                              <a:effectLst/>
                              <a:latin typeface="Cambria Math" panose="02040503050406030204" pitchFamily="18" charset="0"/>
                            </a:rPr>
                            <m:t>𝒩</m:t>
                          </m:r>
                          <m:d>
                            <m:dPr>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i="1">
                                      <a:latin typeface="Cambria Math" panose="02040503050406030204" pitchFamily="18" charset="0"/>
                                    </a:rPr>
                                    <m:t>𝑘</m:t>
                                  </m:r>
                                </m:sub>
                              </m:sSub>
                              <m:r>
                                <a:rPr lang="en-US" altLang="zh-CN" sz="2000" i="1">
                                  <a:latin typeface="Cambria Math" panose="02040503050406030204" pitchFamily="18" charset="0"/>
                                </a:rPr>
                                <m:t>,</m:t>
                              </m:r>
                              <m:r>
                                <a:rPr lang="el-GR" altLang="zh-CN" sz="2000" i="1">
                                  <a:latin typeface="Cambria Math" panose="02040503050406030204" pitchFamily="18" charset="0"/>
                                  <a:ea typeface="Cambria Math" panose="02040503050406030204" pitchFamily="18" charset="0"/>
                                </a:rPr>
                                <m:t> </m:t>
                              </m:r>
                              <m:sSub>
                                <m:sSubPr>
                                  <m:ctrlPr>
                                    <a:rPr lang="el-GR"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Σ</m:t>
                                  </m:r>
                                </m:e>
                                <m:sub>
                                  <m:r>
                                    <a:rPr lang="en-US" altLang="zh-CN" sz="2000" i="1">
                                      <a:latin typeface="Cambria Math" panose="02040503050406030204" pitchFamily="18" charset="0"/>
                                      <a:ea typeface="Cambria Math" panose="02040503050406030204" pitchFamily="18" charset="0"/>
                                    </a:rPr>
                                    <m:t>𝑘</m:t>
                                  </m:r>
                                </m:sub>
                              </m:sSub>
                            </m:e>
                          </m:d>
                        </m:num>
                        <m:den>
                          <m:nary>
                            <m:naryPr>
                              <m:chr m:val="∑"/>
                              <m:limLoc m:val="subSup"/>
                              <m:ctrlPr>
                                <a:rPr lang="en-US" altLang="zh-CN" sz="2000" i="1" smtClean="0">
                                  <a:latin typeface="Cambria Math" panose="02040503050406030204" pitchFamily="18" charset="0"/>
                                  <a:ea typeface="Cambria Math" panose="02040503050406030204" pitchFamily="18" charset="0"/>
                                </a:rPr>
                              </m:ctrlPr>
                            </m:naryPr>
                            <m:sub>
                              <m:r>
                                <m:rPr>
                                  <m:brk m:alnAt="25"/>
                                </m:rPr>
                                <a:rPr lang="en-US" altLang="zh-CN" sz="2000" b="0" i="1" smtClean="0">
                                  <a:latin typeface="Cambria Math" panose="02040503050406030204" pitchFamily="18" charset="0"/>
                                  <a:ea typeface="Cambria Math" panose="02040503050406030204" pitchFamily="18" charset="0"/>
                                </a:rPr>
                                <m:t>𝑗</m:t>
                              </m:r>
                              <m:r>
                                <a:rPr lang="en-US" altLang="zh-CN" sz="2000" b="0" i="1" smtClean="0">
                                  <a:latin typeface="Cambria Math" panose="02040503050406030204" pitchFamily="18" charset="0"/>
                                  <a:ea typeface="Cambria Math" panose="02040503050406030204" pitchFamily="18" charset="0"/>
                                </a:rPr>
                                <m:t>=1</m:t>
                              </m:r>
                            </m:sub>
                            <m:sup>
                              <m:r>
                                <a:rPr lang="en-US" altLang="zh-CN" sz="2000" b="0" i="1" smtClean="0">
                                  <a:latin typeface="Cambria Math" panose="02040503050406030204" pitchFamily="18" charset="0"/>
                                  <a:ea typeface="Cambria Math" panose="02040503050406030204" pitchFamily="18" charset="0"/>
                                </a:rPr>
                                <m:t>𝐾</m:t>
                              </m:r>
                            </m:sup>
                            <m:e>
                              <m:sSub>
                                <m:sSubPr>
                                  <m:ctrlPr>
                                    <a:rPr lang="en-US" altLang="zh-CN" sz="2000" i="1">
                                      <a:solidFill>
                                        <a:srgbClr val="404040"/>
                                      </a:solidFill>
                                      <a:latin typeface="Cambria Math" panose="02040503050406030204" pitchFamily="18" charset="0"/>
                                    </a:rPr>
                                  </m:ctrlPr>
                                </m:sSubPr>
                                <m:e>
                                  <m:r>
                                    <a:rPr lang="zh-CN" altLang="en-US" sz="2000" i="1">
                                      <a:solidFill>
                                        <a:srgbClr val="404040"/>
                                      </a:solidFill>
                                      <a:latin typeface="Cambria Math" panose="02040503050406030204" pitchFamily="18" charset="0"/>
                                    </a:rPr>
                                    <m:t>𝜋</m:t>
                                  </m:r>
                                </m:e>
                                <m:sub>
                                  <m:r>
                                    <a:rPr lang="en-US" altLang="zh-CN" sz="2000" i="1">
                                      <a:solidFill>
                                        <a:srgbClr val="404040"/>
                                      </a:solidFill>
                                      <a:latin typeface="Cambria Math" panose="02040503050406030204" pitchFamily="18" charset="0"/>
                                    </a:rPr>
                                    <m:t>𝑗</m:t>
                                  </m:r>
                                </m:sub>
                              </m:sSub>
                              <m:r>
                                <a:rPr lang="zh-CN" altLang="en-US" sz="2000" i="1">
                                  <a:solidFill>
                                    <a:srgbClr val="404040"/>
                                  </a:solidFill>
                                  <a:latin typeface="Cambria Math" panose="02040503050406030204" pitchFamily="18" charset="0"/>
                                </a:rPr>
                                <m:t>𝒩</m:t>
                              </m:r>
                              <m:d>
                                <m:dPr>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e>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b="0" i="1" smtClean="0">
                                          <a:latin typeface="Cambria Math" panose="02040503050406030204" pitchFamily="18" charset="0"/>
                                        </a:rPr>
                                        <m:t>𝑗</m:t>
                                      </m:r>
                                    </m:sub>
                                  </m:sSub>
                                  <m:r>
                                    <a:rPr lang="en-US" altLang="zh-CN" sz="2000" i="1">
                                      <a:latin typeface="Cambria Math" panose="02040503050406030204" pitchFamily="18" charset="0"/>
                                    </a:rPr>
                                    <m:t>,</m:t>
                                  </m:r>
                                  <m:r>
                                    <a:rPr lang="el-GR" altLang="zh-CN" sz="2000" i="1">
                                      <a:latin typeface="Cambria Math" panose="02040503050406030204" pitchFamily="18" charset="0"/>
                                      <a:ea typeface="Cambria Math" panose="02040503050406030204" pitchFamily="18" charset="0"/>
                                    </a:rPr>
                                    <m:t> </m:t>
                                  </m:r>
                                  <m:sSub>
                                    <m:sSubPr>
                                      <m:ctrlPr>
                                        <a:rPr lang="el-GR" altLang="zh-CN" sz="2000" i="1">
                                          <a:latin typeface="Cambria Math" panose="02040503050406030204" pitchFamily="18" charset="0"/>
                                          <a:ea typeface="Cambria Math" panose="02040503050406030204" pitchFamily="18" charset="0"/>
                                        </a:rPr>
                                      </m:ctrlPr>
                                    </m:sSubPr>
                                    <m:e>
                                      <m:r>
                                        <m:rPr>
                                          <m:sty m:val="p"/>
                                        </m:rPr>
                                        <a:rPr lang="el-GR" altLang="zh-CN" sz="2000" i="1">
                                          <a:latin typeface="Cambria Math" panose="02040503050406030204" pitchFamily="18" charset="0"/>
                                          <a:ea typeface="Cambria Math" panose="02040503050406030204" pitchFamily="18" charset="0"/>
                                        </a:rPr>
                                        <m:t>Σ</m:t>
                                      </m:r>
                                    </m:e>
                                    <m:sub>
                                      <m:r>
                                        <a:rPr lang="en-US" altLang="zh-CN" sz="2000" b="0" i="1" smtClean="0">
                                          <a:latin typeface="Cambria Math" panose="02040503050406030204" pitchFamily="18" charset="0"/>
                                          <a:ea typeface="Cambria Math" panose="02040503050406030204" pitchFamily="18" charset="0"/>
                                        </a:rPr>
                                        <m:t>𝑗</m:t>
                                      </m:r>
                                    </m:sub>
                                  </m:sSub>
                                </m:e>
                              </m:d>
                            </m:e>
                          </m:nary>
                        </m:den>
                      </m:f>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860328" y="3320918"/>
                <a:ext cx="6096000" cy="679450"/>
              </a:xfrm>
              <a:prstGeom prst="rect">
                <a:avLst/>
              </a:prstGeom>
              <a:blipFill rotWithShape="1">
                <a:blip r:embed="rId3"/>
                <a:stretch>
                  <a:fillRect l="-5" t="-10074" r="5" b="74"/>
                </a:stretch>
              </a:blipFill>
            </p:spPr>
            <p:txBody>
              <a:bodyPr/>
              <a:lstStyle/>
              <a:p>
                <a:r>
                  <a:rPr lang="zh-CN" altLang="en-US">
                    <a:noFill/>
                  </a:rPr>
                  <a:t> </a:t>
                </a:r>
              </a:p>
            </p:txBody>
          </p:sp>
        </mc:Fallback>
      </mc:AlternateContent>
      <p:sp>
        <p:nvSpPr>
          <p:cNvPr id="16" name="文本框 15"/>
          <p:cNvSpPr txBox="1"/>
          <p:nvPr/>
        </p:nvSpPr>
        <p:spPr>
          <a:xfrm>
            <a:off x="2591928" y="4256769"/>
            <a:ext cx="6096000" cy="1322070"/>
          </a:xfrm>
          <a:prstGeom prst="rect">
            <a:avLst/>
          </a:prstGeom>
          <a:noFill/>
        </p:spPr>
        <p:txBody>
          <a:bodyPr wrap="square">
            <a:spAutoFit/>
          </a:bodyPr>
          <a:lstStyle/>
          <a:p>
            <a:pPr marL="285750" indent="-285750" algn="l" fontAlgn="auto">
              <a:lnSpc>
                <a:spcPts val="2800"/>
              </a:lnSpc>
              <a:spcBef>
                <a:spcPts val="300"/>
              </a:spcBef>
              <a:spcAft>
                <a:spcPts val="300"/>
              </a:spcAft>
              <a:buFont typeface="Arial" panose="020B0604020202020204" pitchFamily="34" charset="0"/>
              <a:buChar char="•"/>
            </a:pPr>
            <a:r>
              <a:rPr lang="en-US" altLang="zh-CN" sz="2000" b="1" i="0" dirty="0">
                <a:solidFill>
                  <a:schemeClr val="tx1"/>
                </a:solidFill>
                <a:effectLst/>
              </a:rPr>
              <a:t>Maximization Step (M-Step)</a:t>
            </a:r>
            <a:r>
              <a:rPr lang="en-US" altLang="zh-CN" sz="2000" b="0" i="0" dirty="0">
                <a:solidFill>
                  <a:schemeClr val="tx1"/>
                </a:solidFill>
                <a:effectLst/>
              </a:rPr>
              <a:t>:</a:t>
            </a:r>
          </a:p>
          <a:p>
            <a:pPr lvl="1" algn="l" fontAlgn="auto">
              <a:lnSpc>
                <a:spcPts val="2800"/>
              </a:lnSpc>
              <a:spcBef>
                <a:spcPts val="300"/>
              </a:spcBef>
              <a:spcAft>
                <a:spcPts val="300"/>
              </a:spcAft>
            </a:pPr>
            <a:r>
              <a:rPr lang="en-US" altLang="zh-CN" sz="2000" b="0" i="0" dirty="0">
                <a:solidFill>
                  <a:schemeClr val="tx1"/>
                </a:solidFill>
                <a:effectLst/>
              </a:rPr>
              <a:t>Update parameters to maximize the likelihood:</a:t>
            </a:r>
          </a:p>
          <a:p>
            <a:pPr lvl="1" algn="l" fontAlgn="auto">
              <a:lnSpc>
                <a:spcPts val="2800"/>
              </a:lnSpc>
              <a:spcBef>
                <a:spcPts val="300"/>
              </a:spcBef>
              <a:spcAft>
                <a:spcPts val="300"/>
              </a:spcAft>
            </a:pPr>
            <a:endParaRPr lang="en-US" altLang="zh-CN" sz="2000" b="0" i="0" dirty="0">
              <a:solidFill>
                <a:schemeClr val="tx1"/>
              </a:solidFill>
              <a:effectLst/>
            </a:endParaRPr>
          </a:p>
        </p:txBody>
      </p:sp>
      <p:sp>
        <p:nvSpPr>
          <p:cNvPr id="18" name="文本框 17"/>
          <p:cNvSpPr txBox="1"/>
          <p:nvPr/>
        </p:nvSpPr>
        <p:spPr>
          <a:xfrm>
            <a:off x="2591769" y="6188359"/>
            <a:ext cx="6096000" cy="366395"/>
          </a:xfrm>
          <a:prstGeom prst="rect">
            <a:avLst/>
          </a:prstGeom>
          <a:noFill/>
        </p:spPr>
        <p:txBody>
          <a:bodyPr wrap="square">
            <a:spAutoFit/>
          </a:bodyPr>
          <a:lstStyle/>
          <a:p>
            <a:pPr marL="285750" indent="-285750" algn="l">
              <a:lnSpc>
                <a:spcPts val="2145"/>
              </a:lnSpc>
              <a:spcBef>
                <a:spcPts val="300"/>
              </a:spcBef>
              <a:spcAft>
                <a:spcPts val="1030"/>
              </a:spcAft>
              <a:buFont typeface="Arial" panose="020B0604020202020204" pitchFamily="34" charset="0"/>
              <a:buChar char="•"/>
            </a:pPr>
            <a:r>
              <a:rPr lang="en-US" altLang="zh-CN" sz="2000" b="1" i="0" dirty="0">
                <a:solidFill>
                  <a:schemeClr val="tx1"/>
                </a:solidFill>
                <a:effectLst/>
              </a:rPr>
              <a:t>Repeat</a:t>
            </a:r>
            <a:r>
              <a:rPr lang="en-US" altLang="zh-CN" sz="2000" b="0" i="0" dirty="0">
                <a:solidFill>
                  <a:schemeClr val="tx1"/>
                </a:solidFill>
                <a:effectLst/>
              </a:rPr>
              <a:t> until convergence</a:t>
            </a:r>
          </a:p>
        </p:txBody>
      </p:sp>
      <mc:AlternateContent xmlns:mc="http://schemas.openxmlformats.org/markup-compatibility/2006" xmlns:a14="http://schemas.microsoft.com/office/drawing/2010/main">
        <mc:Choice Requires="a14">
          <p:sp>
            <p:nvSpPr>
              <p:cNvPr id="20" name="文本框 19"/>
              <p:cNvSpPr txBox="1"/>
              <p:nvPr/>
            </p:nvSpPr>
            <p:spPr>
              <a:xfrm>
                <a:off x="2511425" y="1886585"/>
                <a:ext cx="7643495" cy="1245235"/>
              </a:xfrm>
              <a:prstGeom prst="rect">
                <a:avLst/>
              </a:prstGeom>
              <a:noFill/>
            </p:spPr>
            <p:txBody>
              <a:bodyPr wrap="square">
                <a:spAutoFit/>
              </a:bodyPr>
              <a:lstStyle/>
              <a:p>
                <a:pPr marL="342900" indent="-342900" algn="l" fontAlgn="auto">
                  <a:lnSpc>
                    <a:spcPts val="2800"/>
                  </a:lnSpc>
                  <a:spcBef>
                    <a:spcPts val="300"/>
                  </a:spcBef>
                  <a:spcAft>
                    <a:spcPts val="300"/>
                  </a:spcAft>
                  <a:buFont typeface="Arial" panose="020B0604020202020204" pitchFamily="34" charset="0"/>
                  <a:buChar char="•"/>
                </a:pPr>
                <a:r>
                  <a:rPr lang="en-US" altLang="zh-CN" sz="2000" b="1" i="0" dirty="0">
                    <a:solidFill>
                      <a:schemeClr val="tx1"/>
                    </a:solidFill>
                    <a:effectLst/>
                  </a:rPr>
                  <a:t>Expectation Step (E-Step)</a:t>
                </a:r>
                <a:r>
                  <a:rPr lang="en-US" altLang="zh-CN" sz="2000" b="0" i="0" dirty="0">
                    <a:solidFill>
                      <a:schemeClr val="tx1"/>
                    </a:solidFill>
                    <a:effectLst/>
                  </a:rPr>
                  <a:t>:</a:t>
                </a:r>
              </a:p>
              <a:p>
                <a:pPr lvl="1" algn="l" fontAlgn="auto">
                  <a:lnSpc>
                    <a:spcPts val="2800"/>
                  </a:lnSpc>
                  <a:spcBef>
                    <a:spcPts val="300"/>
                  </a:spcBef>
                  <a:spcAft>
                    <a:spcPts val="300"/>
                  </a:spcAft>
                </a:pPr>
                <a:r>
                  <a:rPr lang="en-US" altLang="zh-CN" sz="2000" b="0" i="0" dirty="0">
                    <a:solidFill>
                      <a:schemeClr val="tx1"/>
                    </a:solidFill>
                    <a:effectLst/>
                  </a:rPr>
                  <a:t>Compute the </a:t>
                </a:r>
                <a:r>
                  <a:rPr lang="en-US" altLang="zh-CN" sz="2000" b="1" i="0" dirty="0">
                    <a:solidFill>
                      <a:schemeClr val="tx1"/>
                    </a:solidFill>
                    <a:effectLst/>
                  </a:rPr>
                  <a:t>posterior probability</a:t>
                </a:r>
                <a:r>
                  <a:rPr lang="en-US" altLang="zh-CN" sz="2000" b="0" i="0" dirty="0">
                    <a:solidFill>
                      <a:schemeClr val="tx1"/>
                    </a:solidFill>
                    <a:effectLst/>
                  </a:rPr>
                  <a:t> (responsibility) that data point </a:t>
                </a:r>
                <a14:m>
                  <m:oMath xmlns:m="http://schemas.openxmlformats.org/officeDocument/2006/math">
                    <m:r>
                      <a:rPr lang="en-US" altLang="zh-CN" sz="2000" b="0" i="1" dirty="0" smtClean="0">
                        <a:solidFill>
                          <a:schemeClr val="tx1"/>
                        </a:solidFill>
                        <a:effectLst/>
                        <a:latin typeface="Cambria Math" panose="02040503050406030204" pitchFamily="18" charset="0"/>
                      </a:rPr>
                      <m:t>𝑥</m:t>
                    </m:r>
                    <m:r>
                      <a:rPr lang="en-US" altLang="zh-CN" sz="2000" b="0" i="1" baseline="-25000" dirty="0">
                        <a:solidFill>
                          <a:schemeClr val="tx1"/>
                        </a:solidFill>
                        <a:effectLst/>
                        <a:latin typeface="Cambria Math" panose="02040503050406030204" pitchFamily="18" charset="0"/>
                      </a:rPr>
                      <m:t>𝑖</m:t>
                    </m:r>
                    <m:r>
                      <a:rPr lang="en-US" altLang="zh-CN" sz="2000" b="0" i="1" dirty="0">
                        <a:solidFill>
                          <a:schemeClr val="tx1"/>
                        </a:solidFill>
                        <a:effectLst/>
                        <a:latin typeface="Cambria Math" panose="02040503050406030204" pitchFamily="18" charset="0"/>
                      </a:rPr>
                      <m:t>​ </m:t>
                    </m:r>
                  </m:oMath>
                </a14:m>
                <a:r>
                  <a:rPr lang="en-US" altLang="zh-CN" sz="2000" b="0" i="0" dirty="0">
                    <a:solidFill>
                      <a:schemeClr val="tx1"/>
                    </a:solidFill>
                    <a:effectLst/>
                  </a:rPr>
                  <a:t>belongs to component </a:t>
                </a:r>
                <a14:m>
                  <m:oMath xmlns:m="http://schemas.openxmlformats.org/officeDocument/2006/math">
                    <m:r>
                      <a:rPr lang="en-US" altLang="zh-CN" sz="2000" b="0" i="1" dirty="0" smtClean="0">
                        <a:solidFill>
                          <a:schemeClr val="tx1"/>
                        </a:solidFill>
                        <a:effectLst/>
                        <a:latin typeface="Cambria Math" panose="02040503050406030204" pitchFamily="18" charset="0"/>
                      </a:rPr>
                      <m:t>𝑘</m:t>
                    </m:r>
                  </m:oMath>
                </a14:m>
                <a:r>
                  <a:rPr lang="en-US" altLang="zh-CN" sz="2000" b="0" i="0" dirty="0">
                    <a:solidFill>
                      <a:schemeClr val="tx1"/>
                    </a:solidFill>
                    <a:effectLst/>
                  </a:rPr>
                  <a:t>:</a:t>
                </a:r>
              </a:p>
            </p:txBody>
          </p:sp>
        </mc:Choice>
        <mc:Fallback xmlns="">
          <p:sp>
            <p:nvSpPr>
              <p:cNvPr id="20" name="文本框 19"/>
              <p:cNvSpPr txBox="1">
                <a:spLocks noRot="1" noChangeAspect="1" noMove="1" noResize="1" noEditPoints="1" noAdjustHandles="1" noChangeArrowheads="1" noChangeShapeType="1" noTextEdit="1"/>
              </p:cNvSpPr>
              <p:nvPr/>
            </p:nvSpPr>
            <p:spPr>
              <a:xfrm>
                <a:off x="2511425" y="1886585"/>
                <a:ext cx="7643495" cy="124523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3171593" y="5287258"/>
                <a:ext cx="1191260" cy="6902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𝜇</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limLoc m:val="subSup"/>
                              <m:supHide m:val="on"/>
                              <m:ctrlPr>
                                <a:rPr lang="en-US" altLang="zh-CN" sz="2000" b="0" i="1" smtClean="0">
                                  <a:latin typeface="Cambria Math" panose="02040503050406030204" pitchFamily="18" charset="0"/>
                                </a:rPr>
                              </m:ctrlPr>
                            </m:naryPr>
                            <m:sub>
                              <m:r>
                                <m:rPr>
                                  <m:brk m:alnAt="9"/>
                                </m:rPr>
                                <a:rPr lang="en-US" altLang="zh-CN" sz="2000" b="0" i="1" smtClean="0">
                                  <a:latin typeface="Cambria Math" panose="02040503050406030204" pitchFamily="18" charset="0"/>
                                </a:rPr>
                                <m:t>𝑖</m:t>
                              </m:r>
                            </m:sub>
                            <m:sup/>
                            <m:e>
                              <m:sSub>
                                <m:sSubPr>
                                  <m:ctrlPr>
                                    <a:rPr lang="en-US" altLang="zh-CN" sz="2000" i="1">
                                      <a:solidFill>
                                        <a:srgbClr val="404040"/>
                                      </a:solidFill>
                                      <a:latin typeface="Cambria Math" panose="02040503050406030204" pitchFamily="18" charset="0"/>
                                    </a:rPr>
                                  </m:ctrlPr>
                                </m:sSubPr>
                                <m:e>
                                  <m:r>
                                    <a:rPr lang="zh-CN" altLang="en-US" sz="2000" i="1">
                                      <a:solidFill>
                                        <a:srgbClr val="404040"/>
                                      </a:solidFill>
                                      <a:latin typeface="Cambria Math" panose="02040503050406030204" pitchFamily="18" charset="0"/>
                                    </a:rPr>
                                    <m:t>𝛾</m:t>
                                  </m:r>
                                </m:e>
                                <m:sub>
                                  <m:r>
                                    <a:rPr lang="en-US" altLang="zh-CN" sz="2000" i="1">
                                      <a:solidFill>
                                        <a:srgbClr val="404040"/>
                                      </a:solidFill>
                                      <a:latin typeface="Cambria Math" panose="02040503050406030204" pitchFamily="18" charset="0"/>
                                    </a:rPr>
                                    <m:t>𝑖𝑘</m:t>
                                  </m:r>
                                </m:sub>
                              </m:sSub>
                            </m:e>
                          </m:nary>
                        </m:num>
                        <m:den>
                          <m:nary>
                            <m:naryPr>
                              <m:chr m:val="∑"/>
                              <m:limLoc m:val="subSup"/>
                              <m:supHide m:val="on"/>
                              <m:ctrlPr>
                                <a:rPr lang="en-US" altLang="zh-CN" sz="2000" i="1">
                                  <a:latin typeface="Cambria Math" panose="02040503050406030204" pitchFamily="18" charset="0"/>
                                </a:rPr>
                              </m:ctrlPr>
                            </m:naryPr>
                            <m:sub>
                              <m:r>
                                <m:rPr>
                                  <m:brk m:alnAt="9"/>
                                </m:rPr>
                                <a:rPr lang="en-US" altLang="zh-CN" sz="2000" b="0" i="1" smtClean="0">
                                  <a:latin typeface="Cambria Math" panose="02040503050406030204" pitchFamily="18" charset="0"/>
                                </a:rPr>
                                <m:t>𝑖</m:t>
                              </m:r>
                            </m:sub>
                            <m:sup/>
                            <m:e>
                              <m:sSub>
                                <m:sSubPr>
                                  <m:ctrlPr>
                                    <a:rPr lang="en-US" altLang="zh-CN" sz="2000" i="1">
                                      <a:solidFill>
                                        <a:srgbClr val="404040"/>
                                      </a:solidFill>
                                      <a:latin typeface="Cambria Math" panose="02040503050406030204" pitchFamily="18" charset="0"/>
                                    </a:rPr>
                                  </m:ctrlPr>
                                </m:sSubPr>
                                <m:e>
                                  <m:r>
                                    <a:rPr lang="zh-CN" altLang="en-US" sz="2000" i="1">
                                      <a:solidFill>
                                        <a:srgbClr val="404040"/>
                                      </a:solidFill>
                                      <a:latin typeface="Cambria Math" panose="02040503050406030204" pitchFamily="18" charset="0"/>
                                    </a:rPr>
                                    <m:t>𝛾</m:t>
                                  </m:r>
                                </m:e>
                                <m:sub>
                                  <m:r>
                                    <a:rPr lang="en-US" altLang="zh-CN" sz="2000" i="1">
                                      <a:solidFill>
                                        <a:srgbClr val="404040"/>
                                      </a:solidFill>
                                      <a:latin typeface="Cambria Math" panose="02040503050406030204" pitchFamily="18" charset="0"/>
                                    </a:rPr>
                                    <m:t>𝑖𝑘</m:t>
                                  </m:r>
                                </m:sub>
                              </m:sSub>
                            </m:e>
                          </m:nary>
                        </m:den>
                      </m:f>
                    </m:oMath>
                  </m:oMathPara>
                </a14:m>
                <a:endParaRPr lang="en-US" altLang="zh-CN" sz="2000" i="1" dirty="0">
                  <a:solidFill>
                    <a:srgbClr val="404040"/>
                  </a:solidFill>
                  <a:latin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3171593" y="5287258"/>
                <a:ext cx="1191260" cy="690245"/>
              </a:xfrm>
              <a:prstGeom prst="rect">
                <a:avLst/>
              </a:prstGeom>
              <a:blipFill rotWithShape="1">
                <a:blip r:embed="rId5"/>
                <a:stretch>
                  <a:fillRect l="-34" t="-36" r="-5883"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816809" y="5362755"/>
                <a:ext cx="3282315" cy="721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m:rPr>
                              <m:sty m:val="p"/>
                            </m:rPr>
                            <a:rPr lang="el-GR" altLang="zh-CN" sz="2000" i="1" smtClean="0">
                              <a:latin typeface="Cambria Math" panose="02040503050406030204" pitchFamily="18" charset="0"/>
                              <a:ea typeface="Cambria Math" panose="02040503050406030204" pitchFamily="18" charset="0"/>
                            </a:rPr>
                            <m:t>Σ</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limLoc m:val="subSup"/>
                              <m:supHide m:val="on"/>
                              <m:ctrlPr>
                                <a:rPr lang="en-US" altLang="zh-CN" sz="2000" i="1">
                                  <a:latin typeface="Cambria Math" panose="02040503050406030204" pitchFamily="18" charset="0"/>
                                </a:rPr>
                              </m:ctrlPr>
                            </m:naryPr>
                            <m:sub>
                              <m:r>
                                <m:rPr>
                                  <m:brk m:alnAt="9"/>
                                </m:rPr>
                                <a:rPr lang="en-US" altLang="zh-CN" sz="2000" b="0" i="1" smtClean="0">
                                  <a:latin typeface="Cambria Math" panose="02040503050406030204" pitchFamily="18" charset="0"/>
                                </a:rPr>
                                <m:t>𝑖</m:t>
                              </m:r>
                            </m:sub>
                            <m:sup/>
                            <m:e>
                              <m:sSub>
                                <m:sSubPr>
                                  <m:ctrlPr>
                                    <a:rPr lang="en-US" altLang="zh-CN" sz="2000" i="1">
                                      <a:solidFill>
                                        <a:srgbClr val="404040"/>
                                      </a:solidFill>
                                      <a:latin typeface="Cambria Math" panose="02040503050406030204" pitchFamily="18" charset="0"/>
                                    </a:rPr>
                                  </m:ctrlPr>
                                </m:sSubPr>
                                <m:e>
                                  <m:r>
                                    <a:rPr lang="zh-CN" altLang="en-US" sz="2000" i="1">
                                      <a:solidFill>
                                        <a:srgbClr val="404040"/>
                                      </a:solidFill>
                                      <a:latin typeface="Cambria Math" panose="02040503050406030204" pitchFamily="18" charset="0"/>
                                    </a:rPr>
                                    <m:t>𝛾</m:t>
                                  </m:r>
                                </m:e>
                                <m:sub>
                                  <m:r>
                                    <a:rPr lang="en-US" altLang="zh-CN" sz="2000" i="1">
                                      <a:solidFill>
                                        <a:srgbClr val="404040"/>
                                      </a:solidFill>
                                      <a:latin typeface="Cambria Math" panose="02040503050406030204" pitchFamily="18" charset="0"/>
                                    </a:rPr>
                                    <m:t>𝑖𝑘</m:t>
                                  </m:r>
                                </m:sub>
                              </m:sSub>
                              <m:d>
                                <m:dPr>
                                  <m:ctrlPr>
                                    <a:rPr lang="en-US" altLang="zh-CN" sz="2000" i="1" smtClean="0">
                                      <a:solidFill>
                                        <a:srgbClr val="404040"/>
                                      </a:solidFill>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b="0" i="1" smtClean="0">
                                          <a:latin typeface="Cambria Math" panose="02040503050406030204" pitchFamily="18" charset="0"/>
                                        </a:rPr>
                                        <m:t>𝑘</m:t>
                                      </m:r>
                                    </m:sub>
                                  </m:sSub>
                                </m:e>
                              </m:d>
                              <m:sSup>
                                <m:sSupPr>
                                  <m:ctrlPr>
                                    <a:rPr lang="en-US" altLang="zh-CN" sz="2000" i="1" smtClean="0">
                                      <a:solidFill>
                                        <a:srgbClr val="404040"/>
                                      </a:solidFill>
                                      <a:latin typeface="Cambria Math" panose="02040503050406030204" pitchFamily="18" charset="0"/>
                                    </a:rPr>
                                  </m:ctrlPr>
                                </m:sSupPr>
                                <m:e>
                                  <m:d>
                                    <m:dPr>
                                      <m:ctrlPr>
                                        <a:rPr lang="en-US" altLang="zh-CN" sz="2000" i="1">
                                          <a:solidFill>
                                            <a:srgbClr val="404040"/>
                                          </a:solidFill>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b="0" i="1" smtClean="0">
                                              <a:latin typeface="Cambria Math" panose="02040503050406030204" pitchFamily="18" charset="0"/>
                                            </a:rPr>
                                            <m:t>𝑘</m:t>
                                          </m:r>
                                        </m:sub>
                                      </m:sSub>
                                    </m:e>
                                  </m:d>
                                </m:e>
                                <m:sup>
                                  <m:r>
                                    <a:rPr lang="en-US" altLang="zh-CN" sz="2000" b="0" i="1" smtClean="0">
                                      <a:solidFill>
                                        <a:srgbClr val="404040"/>
                                      </a:solidFill>
                                      <a:latin typeface="Cambria Math" panose="02040503050406030204" pitchFamily="18" charset="0"/>
                                    </a:rPr>
                                    <m:t>𝑇</m:t>
                                  </m:r>
                                </m:sup>
                              </m:sSup>
                            </m:e>
                          </m:nary>
                        </m:num>
                        <m:den>
                          <m:nary>
                            <m:naryPr>
                              <m:chr m:val="∑"/>
                              <m:limLoc m:val="subSup"/>
                              <m:supHide m:val="on"/>
                              <m:ctrlPr>
                                <a:rPr lang="en-US" altLang="zh-CN" sz="2000" i="1">
                                  <a:latin typeface="Cambria Math" panose="02040503050406030204" pitchFamily="18" charset="0"/>
                                </a:rPr>
                              </m:ctrlPr>
                            </m:naryPr>
                            <m:sub>
                              <m:r>
                                <m:rPr>
                                  <m:brk m:alnAt="9"/>
                                </m:rPr>
                                <a:rPr lang="en-US" altLang="zh-CN" sz="2000" b="0" i="1" smtClean="0">
                                  <a:latin typeface="Cambria Math" panose="02040503050406030204" pitchFamily="18" charset="0"/>
                                </a:rPr>
                                <m:t>𝑖</m:t>
                              </m:r>
                            </m:sub>
                            <m:sup/>
                            <m:e>
                              <m:sSub>
                                <m:sSubPr>
                                  <m:ctrlPr>
                                    <a:rPr lang="en-US" altLang="zh-CN" sz="2000" i="1">
                                      <a:solidFill>
                                        <a:srgbClr val="404040"/>
                                      </a:solidFill>
                                      <a:latin typeface="Cambria Math" panose="02040503050406030204" pitchFamily="18" charset="0"/>
                                    </a:rPr>
                                  </m:ctrlPr>
                                </m:sSubPr>
                                <m:e>
                                  <m:r>
                                    <a:rPr lang="zh-CN" altLang="en-US" sz="2000" i="1">
                                      <a:solidFill>
                                        <a:srgbClr val="404040"/>
                                      </a:solidFill>
                                      <a:latin typeface="Cambria Math" panose="02040503050406030204" pitchFamily="18" charset="0"/>
                                    </a:rPr>
                                    <m:t>𝛾</m:t>
                                  </m:r>
                                </m:e>
                                <m:sub>
                                  <m:r>
                                    <a:rPr lang="en-US" altLang="zh-CN" sz="2000" i="1">
                                      <a:solidFill>
                                        <a:srgbClr val="404040"/>
                                      </a:solidFill>
                                      <a:latin typeface="Cambria Math" panose="02040503050406030204" pitchFamily="18" charset="0"/>
                                    </a:rPr>
                                    <m:t>𝑖𝑘</m:t>
                                  </m:r>
                                </m:sub>
                              </m:sSub>
                            </m:e>
                          </m:nary>
                        </m:den>
                      </m:f>
                    </m:oMath>
                  </m:oMathPara>
                </a14:m>
                <a:endParaRPr lang="en-US" altLang="zh-CN" sz="2000" i="1" dirty="0">
                  <a:solidFill>
                    <a:srgbClr val="404040"/>
                  </a:solidFill>
                  <a:latin typeface="Cambria Math" panose="02040503050406030204" pitchFamily="18" charset="0"/>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4816809" y="5362755"/>
                <a:ext cx="3282315" cy="721995"/>
              </a:xfrm>
              <a:prstGeom prst="rect">
                <a:avLst/>
              </a:prstGeom>
              <a:blipFill rotWithShape="1">
                <a:blip r:embed="rId6"/>
                <a:stretch>
                  <a:fillRect l="-10" t="-25" r="-2137"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8491398" y="5448750"/>
                <a:ext cx="1202690" cy="5943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zh-CN" altLang="en-US" sz="2000" i="1" smtClean="0">
                              <a:latin typeface="Cambria Math" panose="02040503050406030204" pitchFamily="18" charset="0"/>
                            </a:rPr>
                            <m:t>𝜋</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limLoc m:val="subSup"/>
                              <m:supHide m:val="on"/>
                              <m:ctrlPr>
                                <a:rPr lang="en-US" altLang="zh-CN" sz="2000" i="1">
                                  <a:latin typeface="Cambria Math" panose="02040503050406030204" pitchFamily="18" charset="0"/>
                                </a:rPr>
                              </m:ctrlPr>
                            </m:naryPr>
                            <m:sub>
                              <m:r>
                                <m:rPr>
                                  <m:brk m:alnAt="9"/>
                                </m:rPr>
                                <a:rPr lang="en-US" altLang="zh-CN" sz="2000" b="0" i="1" smtClean="0">
                                  <a:latin typeface="Cambria Math" panose="02040503050406030204" pitchFamily="18" charset="0"/>
                                </a:rPr>
                                <m:t>𝑖</m:t>
                              </m:r>
                            </m:sub>
                            <m:sup/>
                            <m:e>
                              <m:sSub>
                                <m:sSubPr>
                                  <m:ctrlPr>
                                    <a:rPr lang="en-US" altLang="zh-CN" sz="2000" i="1">
                                      <a:solidFill>
                                        <a:srgbClr val="404040"/>
                                      </a:solidFill>
                                      <a:latin typeface="Cambria Math" panose="02040503050406030204" pitchFamily="18" charset="0"/>
                                    </a:rPr>
                                  </m:ctrlPr>
                                </m:sSubPr>
                                <m:e>
                                  <m:r>
                                    <a:rPr lang="zh-CN" altLang="en-US" sz="2000" i="1">
                                      <a:solidFill>
                                        <a:srgbClr val="404040"/>
                                      </a:solidFill>
                                      <a:latin typeface="Cambria Math" panose="02040503050406030204" pitchFamily="18" charset="0"/>
                                    </a:rPr>
                                    <m:t>𝛾</m:t>
                                  </m:r>
                                </m:e>
                                <m:sub>
                                  <m:r>
                                    <a:rPr lang="en-US" altLang="zh-CN" sz="2000" i="1">
                                      <a:solidFill>
                                        <a:srgbClr val="404040"/>
                                      </a:solidFill>
                                      <a:latin typeface="Cambria Math" panose="02040503050406030204" pitchFamily="18" charset="0"/>
                                    </a:rPr>
                                    <m:t>𝑖𝑘</m:t>
                                  </m:r>
                                </m:sub>
                              </m:sSub>
                            </m:e>
                          </m:nary>
                        </m:num>
                        <m:den>
                          <m:r>
                            <a:rPr lang="en-US" altLang="zh-CN" sz="2000" b="0" i="1" smtClean="0">
                              <a:latin typeface="Cambria Math" panose="02040503050406030204" pitchFamily="18" charset="0"/>
                            </a:rPr>
                            <m:t>𝑁</m:t>
                          </m:r>
                        </m:den>
                      </m:f>
                    </m:oMath>
                  </m:oMathPara>
                </a14:m>
                <a:endParaRPr lang="en-US" altLang="zh-CN" sz="2000" b="0" i="1" dirty="0">
                  <a:latin typeface="Cambria Math" panose="02040503050406030204" pitchFamily="18" charset="0"/>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8491398" y="5448750"/>
                <a:ext cx="1202690" cy="594360"/>
              </a:xfrm>
              <a:prstGeom prst="rect">
                <a:avLst/>
              </a:prstGeom>
              <a:blipFill rotWithShape="1">
                <a:blip r:embed="rId7"/>
                <a:stretch>
                  <a:fillRect l="-15" t="-76" r="-5846" b="76"/>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Expectation</a:t>
            </a:r>
            <a:r>
              <a:rPr lang="en-US" altLang="zh-CN" sz="2400" b="0" i="0" u="none" strike="noStrike" baseline="0">
                <a:solidFill>
                  <a:schemeClr val="accent6">
                    <a:lumMod val="75000"/>
                  </a:schemeClr>
                </a:solidFill>
                <a:latin typeface="+mj-ea"/>
                <a:ea typeface="+mj-ea"/>
              </a:rPr>
              <a:t> Maximization (</a:t>
            </a:r>
            <a:r>
              <a:rPr lang="en-US" altLang="zh-CN" sz="2400">
                <a:solidFill>
                  <a:schemeClr val="accent6">
                    <a:lumMod val="75000"/>
                  </a:schemeClr>
                </a:solidFill>
                <a:latin typeface="+mj-ea"/>
                <a:ea typeface="+mj-ea"/>
              </a:rPr>
              <a:t>E</a:t>
            </a:r>
            <a:r>
              <a:rPr lang="en-US" altLang="zh-CN" sz="2400" b="0" i="0" u="none" strike="noStrike" baseline="0">
                <a:solidFill>
                  <a:schemeClr val="accent6">
                    <a:lumMod val="75000"/>
                  </a:schemeClr>
                </a:solidFill>
                <a:latin typeface="+mj-ea"/>
                <a:ea typeface="+mj-ea"/>
              </a:rPr>
              <a:t>M)</a:t>
            </a:r>
          </a:p>
        </p:txBody>
      </p:sp>
      <p:sp>
        <p:nvSpPr>
          <p:cNvPr id="6" name="文本框 5"/>
          <p:cNvSpPr txBox="1"/>
          <p:nvPr/>
        </p:nvSpPr>
        <p:spPr>
          <a:xfrm>
            <a:off x="1052195" y="1057910"/>
            <a:ext cx="10720070" cy="398780"/>
          </a:xfrm>
          <a:prstGeom prst="rect">
            <a:avLst/>
          </a:prstGeom>
          <a:noFill/>
        </p:spPr>
        <p:txBody>
          <a:bodyPr wrap="square">
            <a:spAutoFit/>
          </a:bodyPr>
          <a:lstStyle/>
          <a:p>
            <a:r>
              <a:rPr lang="en-US" altLang="zh-CN" sz="2000" dirty="0"/>
              <a:t>The expectation-maximization(EM) algorithm is an iterative supervised training algorithm.</a:t>
            </a:r>
          </a:p>
        </p:txBody>
      </p:sp>
      <mc:AlternateContent xmlns:mc="http://schemas.openxmlformats.org/markup-compatibility/2006" xmlns:a14="http://schemas.microsoft.com/office/drawing/2010/main">
        <mc:Choice Requires="a14">
          <p:sp>
            <p:nvSpPr>
              <p:cNvPr id="4" name="文本框 3"/>
              <p:cNvSpPr txBox="1"/>
              <p:nvPr/>
            </p:nvSpPr>
            <p:spPr>
              <a:xfrm>
                <a:off x="1538809" y="4000140"/>
                <a:ext cx="2298700" cy="683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𝑥</m:t>
                          </m:r>
                        </m:e>
                        <m:e>
                          <m:r>
                            <m:rPr>
                              <m:sty m:val="p"/>
                            </m:rPr>
                            <a:rPr lang="el-GR" altLang="zh-CN" sz="2000" b="0" i="1" smtClean="0">
                              <a:latin typeface="Cambria Math" panose="02040503050406030204" pitchFamily="18" charset="0"/>
                              <a:ea typeface="Cambria Math" panose="02040503050406030204" pitchFamily="18" charset="0"/>
                            </a:rPr>
                            <m:t>Θ</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𝑖</m:t>
                          </m:r>
                        </m:sub>
                        <m:sup/>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e>
                              <m:r>
                                <m:rPr>
                                  <m:sty m:val="p"/>
                                </m:rPr>
                                <a:rPr lang="el-GR" altLang="zh-CN" sz="2000" b="0" i="1" smtClean="0">
                                  <a:latin typeface="Cambria Math" panose="02040503050406030204" pitchFamily="18" charset="0"/>
                                  <a:ea typeface="Cambria Math" panose="02040503050406030204" pitchFamily="18" charset="0"/>
                                </a:rPr>
                                <m:t>Θ</m:t>
                              </m:r>
                            </m:e>
                          </m:d>
                        </m:e>
                      </m:nary>
                    </m:oMath>
                  </m:oMathPara>
                </a14:m>
                <a:endParaRPr lang="el-GR" altLang="zh-CN" sz="2000" b="0" i="1" dirty="0">
                  <a:latin typeface="Cambria Math" panose="02040503050406030204" pitchFamily="18" charset="0"/>
                  <a:ea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538809" y="4000140"/>
                <a:ext cx="2298700" cy="683260"/>
              </a:xfrm>
              <a:prstGeom prst="rect">
                <a:avLst/>
              </a:prstGeom>
              <a:blipFill rotWithShape="1">
                <a:blip r:embed="rId2"/>
                <a:stretch>
                  <a:fillRect l="-9" t="-40" r="-3057" b="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1052195" y="2029460"/>
                <a:ext cx="8335010" cy="1348105"/>
              </a:xfrm>
              <a:prstGeom prst="rect">
                <a:avLst/>
              </a:prstGeom>
              <a:noFill/>
            </p:spPr>
            <p:txBody>
              <a:bodyPr wrap="square">
                <a:spAutoFit/>
              </a:bodyPr>
              <a:lstStyle/>
              <a:p>
                <a:pPr indent="0" algn="l" fontAlgn="auto">
                  <a:lnSpc>
                    <a:spcPts val="2800"/>
                  </a:lnSpc>
                  <a:spcAft>
                    <a:spcPts val="700"/>
                  </a:spcAft>
                </a:pPr>
                <a14:m>
                  <m:oMath xmlns:m="http://schemas.openxmlformats.org/officeDocument/2006/math">
                    <m:r>
                      <a:rPr lang="en-US" altLang="zh-CN" sz="2000" b="0" i="1" dirty="0" smtClean="0">
                        <a:solidFill>
                          <a:schemeClr val="tx1"/>
                        </a:solidFill>
                        <a:effectLst/>
                        <a:latin typeface="Cambria Math" panose="02040503050406030204" pitchFamily="18" charset="0"/>
                      </a:rPr>
                      <m:t>𝑁</m:t>
                    </m:r>
                  </m:oMath>
                </a14:m>
                <a:r>
                  <a:rPr lang="en-US" altLang="zh-CN" sz="2000" b="0" i="0" dirty="0">
                    <a:solidFill>
                      <a:schemeClr val="tx1"/>
                    </a:solidFill>
                    <a:effectLst/>
                  </a:rPr>
                  <a:t> independent data points in the dataset </a:t>
                </a:r>
                <a14:m>
                  <m:oMath xmlns:m="http://schemas.openxmlformats.org/officeDocument/2006/math">
                    <m:r>
                      <a:rPr lang="en-US" altLang="zh-CN" sz="2000" b="0" i="1" dirty="0" smtClean="0">
                        <a:solidFill>
                          <a:schemeClr val="tx1"/>
                        </a:solidFill>
                        <a:effectLst/>
                        <a:latin typeface="Cambria Math" panose="02040503050406030204" pitchFamily="18" charset="0"/>
                      </a:rPr>
                      <m:t>𝑥</m:t>
                    </m:r>
                  </m:oMath>
                </a14:m>
                <a:r>
                  <a:rPr lang="en-US" altLang="zh-CN" sz="2000" b="0" i="0" dirty="0">
                    <a:solidFill>
                      <a:schemeClr val="tx1"/>
                    </a:solidFill>
                    <a:effectLst/>
                  </a:rPr>
                  <a:t>.</a:t>
                </a:r>
              </a:p>
              <a:p>
                <a:pPr indent="0" algn="l" fontAlgn="auto">
                  <a:lnSpc>
                    <a:spcPts val="2800"/>
                  </a:lnSpc>
                  <a:spcAft>
                    <a:spcPts val="700"/>
                  </a:spcAft>
                </a:pPr>
                <a:r>
                  <a:rPr lang="en-US" altLang="zh-CN" sz="2000" b="0" i="0" dirty="0">
                    <a:solidFill>
                      <a:schemeClr val="tx1"/>
                    </a:solidFill>
                    <a:effectLst/>
                  </a:rPr>
                  <a:t>Fitting by a mixture of </a:t>
                </a:r>
                <a14:m>
                  <m:oMath xmlns:m="http://schemas.openxmlformats.org/officeDocument/2006/math">
                    <m:r>
                      <a:rPr lang="en-US" altLang="zh-CN" sz="2000" b="0" i="1" dirty="0" smtClean="0">
                        <a:solidFill>
                          <a:schemeClr val="tx1"/>
                        </a:solidFill>
                        <a:effectLst/>
                        <a:latin typeface="Cambria Math" panose="02040503050406030204" pitchFamily="18" charset="0"/>
                      </a:rPr>
                      <m:t>𝐾</m:t>
                    </m:r>
                    <m:r>
                      <a:rPr lang="en-US" altLang="zh-CN" sz="2000" b="0" i="1" dirty="0" smtClean="0">
                        <a:solidFill>
                          <a:schemeClr val="tx1"/>
                        </a:solidFill>
                        <a:effectLst/>
                        <a:latin typeface="Cambria Math" panose="02040503050406030204" pitchFamily="18" charset="0"/>
                      </a:rPr>
                      <m:t> </m:t>
                    </m:r>
                  </m:oMath>
                </a14:m>
                <a:r>
                  <a:rPr lang="en-US" altLang="zh-CN" sz="2000" b="0" i="0" dirty="0">
                    <a:solidFill>
                      <a:schemeClr val="tx1"/>
                    </a:solidFill>
                    <a:effectLst/>
                  </a:rPr>
                  <a:t>Gaussian distributions.</a:t>
                </a:r>
              </a:p>
              <a:p>
                <a:pPr indent="0" algn="l" fontAlgn="auto">
                  <a:lnSpc>
                    <a:spcPts val="2800"/>
                  </a:lnSpc>
                  <a:spcAft>
                    <a:spcPts val="700"/>
                  </a:spcAft>
                </a:pPr>
                <a:r>
                  <a:rPr lang="en-US" altLang="zh-CN" sz="2000" dirty="0">
                    <a:solidFill>
                      <a:schemeClr val="tx1"/>
                    </a:solidFill>
                  </a:rPr>
                  <a:t>E</a:t>
                </a:r>
                <a:r>
                  <a:rPr lang="en-US" altLang="zh-CN" sz="2000" b="0" i="0" dirty="0">
                    <a:solidFill>
                      <a:schemeClr val="tx1"/>
                    </a:solidFill>
                    <a:effectLst/>
                  </a:rPr>
                  <a:t>stimate the GMM parameters: K set of (</a:t>
                </a:r>
                <a14:m>
                  <m:oMath xmlns:m="http://schemas.openxmlformats.org/officeDocument/2006/math">
                    <m:r>
                      <a:rPr lang="en-US" altLang="zh-CN" sz="2000" b="0" i="1" dirty="0" smtClean="0">
                        <a:solidFill>
                          <a:schemeClr val="tx1"/>
                        </a:solidFill>
                        <a:effectLst/>
                        <a:latin typeface="Cambria Math" panose="02040503050406030204" pitchFamily="18" charset="0"/>
                      </a:rPr>
                      <m:t>𝛼</m:t>
                    </m:r>
                    <m:r>
                      <a:rPr lang="en-US" altLang="zh-CN" sz="2000" b="0" i="1" baseline="-25000" dirty="0" smtClean="0">
                        <a:solidFill>
                          <a:schemeClr val="tx1"/>
                        </a:solidFill>
                        <a:effectLst/>
                        <a:latin typeface="Cambria Math" panose="02040503050406030204" pitchFamily="18" charset="0"/>
                      </a:rPr>
                      <m:t>𝑘</m:t>
                    </m:r>
                  </m:oMath>
                </a14:m>
                <a:r>
                  <a:rPr lang="en-US" altLang="zh-CN" sz="2000" b="0" i="0" dirty="0">
                    <a:solidFill>
                      <a:schemeClr val="tx1"/>
                    </a:solidFill>
                    <a:effectLst/>
                  </a:rPr>
                  <a:t>​, </a:t>
                </a:r>
                <a14:m>
                  <m:oMath xmlns:m="http://schemas.openxmlformats.org/officeDocument/2006/math">
                    <m:r>
                      <a:rPr lang="en-US" altLang="zh-CN" sz="2000" b="0" i="1" dirty="0" smtClean="0">
                        <a:solidFill>
                          <a:schemeClr val="tx1"/>
                        </a:solidFill>
                        <a:effectLst/>
                        <a:latin typeface="Cambria Math" panose="02040503050406030204" pitchFamily="18" charset="0"/>
                      </a:rPr>
                      <m:t>𝜇</m:t>
                    </m:r>
                    <m:r>
                      <a:rPr lang="en-US" altLang="zh-CN" sz="2000" b="0" i="1" baseline="-25000" dirty="0" err="1" smtClean="0">
                        <a:solidFill>
                          <a:schemeClr val="tx1"/>
                        </a:solidFill>
                        <a:effectLst/>
                        <a:latin typeface="Cambria Math" panose="02040503050406030204" pitchFamily="18" charset="0"/>
                      </a:rPr>
                      <m:t>𝑘</m:t>
                    </m:r>
                  </m:oMath>
                </a14:m>
                <a:r>
                  <a:rPr lang="en-US" altLang="zh-CN" sz="2000" b="0" i="0" dirty="0">
                    <a:solidFill>
                      <a:schemeClr val="tx1"/>
                    </a:solidFill>
                    <a:effectLst/>
                  </a:rPr>
                  <a:t>​, </a:t>
                </a:r>
                <a14:m>
                  <m:oMath xmlns:m="http://schemas.openxmlformats.org/officeDocument/2006/math">
                    <m:r>
                      <a:rPr lang="en-US" altLang="zh-CN" sz="2000" b="0" i="1" dirty="0" smtClean="0">
                        <a:solidFill>
                          <a:schemeClr val="tx1"/>
                        </a:solidFill>
                        <a:effectLst/>
                        <a:latin typeface="Cambria Math" panose="02040503050406030204" pitchFamily="18" charset="0"/>
                      </a:rPr>
                      <m:t>𝜎</m:t>
                    </m:r>
                    <m:r>
                      <a:rPr lang="en-US" altLang="zh-CN" sz="2000" b="0" i="1" baseline="-25000" dirty="0" err="1" smtClean="0">
                        <a:solidFill>
                          <a:schemeClr val="tx1"/>
                        </a:solidFill>
                        <a:effectLst/>
                        <a:latin typeface="Cambria Math" panose="02040503050406030204" pitchFamily="18" charset="0"/>
                      </a:rPr>
                      <m:t>𝑘</m:t>
                    </m:r>
                  </m:oMath>
                </a14:m>
                <a:r>
                  <a:rPr lang="en-US" altLang="zh-CN" sz="2000" b="0" i="0" dirty="0">
                    <a:solidFill>
                      <a:schemeClr val="tx1"/>
                    </a:solidFill>
                    <a:effectLst/>
                  </a:rPr>
                  <a:t>​), or (</a:t>
                </a:r>
                <a14:m>
                  <m:oMath xmlns:m="http://schemas.openxmlformats.org/officeDocument/2006/math">
                    <m:r>
                      <a:rPr lang="en-US" altLang="zh-CN" sz="2000" b="0" i="1" dirty="0" smtClean="0">
                        <a:solidFill>
                          <a:schemeClr val="tx1"/>
                        </a:solidFill>
                        <a:effectLst/>
                        <a:latin typeface="Cambria Math" panose="02040503050406030204" pitchFamily="18" charset="0"/>
                      </a:rPr>
                      <m:t>𝛼</m:t>
                    </m:r>
                    <m:r>
                      <a:rPr lang="en-US" altLang="zh-CN" sz="2000" b="0" i="1" baseline="-25000" dirty="0" smtClean="0">
                        <a:solidFill>
                          <a:schemeClr val="tx1"/>
                        </a:solidFill>
                        <a:effectLst/>
                        <a:latin typeface="Cambria Math" panose="02040503050406030204" pitchFamily="18" charset="0"/>
                      </a:rPr>
                      <m:t>𝑘</m:t>
                    </m:r>
                    <m:r>
                      <a:rPr lang="en-US" altLang="zh-CN" sz="2000" b="0" i="1" dirty="0">
                        <a:solidFill>
                          <a:schemeClr val="tx1"/>
                        </a:solidFill>
                        <a:effectLst/>
                        <a:latin typeface="Cambria Math" panose="02040503050406030204" pitchFamily="18" charset="0"/>
                      </a:rPr>
                      <m:t>​</m:t>
                    </m:r>
                  </m:oMath>
                </a14:m>
                <a:r>
                  <a:rPr lang="en-US" altLang="zh-CN" sz="2000" b="0" i="0" dirty="0">
                    <a:solidFill>
                      <a:schemeClr val="tx1"/>
                    </a:solidFill>
                    <a:effectLst/>
                  </a:rPr>
                  <a:t>, </a:t>
                </a:r>
                <a14:m>
                  <m:oMath xmlns:m="http://schemas.openxmlformats.org/officeDocument/2006/math">
                    <m:r>
                      <a:rPr lang="en-US" altLang="zh-CN" sz="2000" b="0" i="1" dirty="0" smtClean="0">
                        <a:solidFill>
                          <a:schemeClr val="tx1"/>
                        </a:solidFill>
                        <a:effectLst/>
                        <a:latin typeface="Cambria Math" panose="02040503050406030204" pitchFamily="18" charset="0"/>
                      </a:rPr>
                      <m:t>𝜇</m:t>
                    </m:r>
                    <m:r>
                      <a:rPr lang="en-US" altLang="zh-CN" sz="2000" b="0" i="1" baseline="-25000" dirty="0" err="1" smtClean="0">
                        <a:solidFill>
                          <a:schemeClr val="tx1"/>
                        </a:solidFill>
                        <a:effectLst/>
                        <a:latin typeface="Cambria Math" panose="02040503050406030204" pitchFamily="18" charset="0"/>
                      </a:rPr>
                      <m:t>𝑘</m:t>
                    </m:r>
                  </m:oMath>
                </a14:m>
                <a:r>
                  <a:rPr lang="en-US" altLang="zh-CN" sz="2000" b="0" i="0" baseline="-25000" dirty="0">
                    <a:solidFill>
                      <a:schemeClr val="tx1"/>
                    </a:solidFill>
                    <a:effectLst/>
                  </a:rPr>
                  <a:t>​</a:t>
                </a:r>
                <a:r>
                  <a:rPr lang="en-US" altLang="zh-CN" sz="2000" b="0" i="0" dirty="0">
                    <a:solidFill>
                      <a:schemeClr val="tx1"/>
                    </a:solidFill>
                    <a:effectLst/>
                  </a:rPr>
                  <a:t>, </a:t>
                </a:r>
                <a14:m>
                  <m:oMath xmlns:m="http://schemas.openxmlformats.org/officeDocument/2006/math">
                    <m:r>
                      <m:rPr>
                        <m:sty m:val="p"/>
                      </m:rPr>
                      <a:rPr lang="en-US" altLang="zh-CN" sz="2000" b="0" i="0" dirty="0" smtClean="0">
                        <a:solidFill>
                          <a:schemeClr val="tx1"/>
                        </a:solidFill>
                        <a:effectLst/>
                        <a:latin typeface="Cambria Math" panose="02040503050406030204" pitchFamily="18" charset="0"/>
                      </a:rPr>
                      <m:t>Σ</m:t>
                    </m:r>
                    <m:r>
                      <a:rPr lang="en-US" altLang="zh-CN" sz="2000" b="0" i="1" baseline="-25000" dirty="0" err="1" smtClean="0">
                        <a:solidFill>
                          <a:schemeClr val="tx1"/>
                        </a:solidFill>
                        <a:effectLst/>
                        <a:latin typeface="Cambria Math" panose="02040503050406030204" pitchFamily="18" charset="0"/>
                      </a:rPr>
                      <m:t>𝑘</m:t>
                    </m:r>
                  </m:oMath>
                </a14:m>
                <a:r>
                  <a:rPr lang="en-US" altLang="zh-CN" sz="2000" b="0" i="0" dirty="0">
                    <a:solidFill>
                      <a:schemeClr val="tx1"/>
                    </a:solidFill>
                    <a:effectLst/>
                  </a:rPr>
                  <a:t>​).</a:t>
                </a:r>
              </a:p>
            </p:txBody>
          </p:sp>
        </mc:Choice>
        <mc:Fallback xmlns="">
          <p:sp>
            <p:nvSpPr>
              <p:cNvPr id="3" name="文本框 2"/>
              <p:cNvSpPr txBox="1">
                <a:spLocks noRot="1" noChangeAspect="1" noMove="1" noResize="1" noEditPoints="1" noAdjustHandles="1" noChangeArrowheads="1" noChangeShapeType="1" noTextEdit="1"/>
              </p:cNvSpPr>
              <p:nvPr/>
            </p:nvSpPr>
            <p:spPr>
              <a:xfrm>
                <a:off x="1052195" y="2029460"/>
                <a:ext cx="8335010" cy="1348105"/>
              </a:xfrm>
              <a:prstGeom prst="rect">
                <a:avLst/>
              </a:prstGeom>
              <a:blipFill rotWithShape="1">
                <a:blip r:embed="rId3"/>
                <a:stretch>
                  <a:fillRect/>
                </a:stretch>
              </a:blipFill>
            </p:spPr>
            <p:txBody>
              <a:bodyPr/>
              <a:lstStyle/>
              <a:p>
                <a:r>
                  <a:rPr lang="zh-CN" altLang="en-US">
                    <a:noFill/>
                  </a:rPr>
                  <a:t> </a:t>
                </a:r>
              </a:p>
            </p:txBody>
          </p:sp>
        </mc:Fallback>
      </mc:AlternateContent>
      <p:sp>
        <p:nvSpPr>
          <p:cNvPr id="8" name="文本框 7"/>
          <p:cNvSpPr txBox="1"/>
          <p:nvPr/>
        </p:nvSpPr>
        <p:spPr>
          <a:xfrm>
            <a:off x="1052512" y="1543882"/>
            <a:ext cx="1056640" cy="398780"/>
          </a:xfrm>
          <a:prstGeom prst="rect">
            <a:avLst/>
          </a:prstGeom>
          <a:noFill/>
        </p:spPr>
        <p:txBody>
          <a:bodyPr wrap="none" rtlCol="0">
            <a:spAutoFit/>
          </a:bodyPr>
          <a:lstStyle/>
          <a:p>
            <a:r>
              <a:rPr lang="en-US" altLang="zh-CN" sz="2000" b="1" dirty="0"/>
              <a:t>Object:</a:t>
            </a:r>
          </a:p>
        </p:txBody>
      </p:sp>
      <p:sp>
        <p:nvSpPr>
          <p:cNvPr id="11" name="文本框 10"/>
          <p:cNvSpPr txBox="1"/>
          <p:nvPr/>
        </p:nvSpPr>
        <p:spPr>
          <a:xfrm>
            <a:off x="1098754" y="3469360"/>
            <a:ext cx="6096000" cy="39878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M</a:t>
            </a:r>
            <a:r>
              <a:rPr lang="en-US" altLang="zh-CN" sz="2000" b="0" i="0" dirty="0">
                <a:effectLst/>
              </a:rPr>
              <a:t>aximum-likelihood </a:t>
            </a:r>
            <a:r>
              <a:rPr lang="en-US" altLang="zh-CN" sz="2000" dirty="0"/>
              <a:t>E</a:t>
            </a:r>
            <a:r>
              <a:rPr lang="en-US" altLang="zh-CN" sz="2000" b="0" i="0" dirty="0">
                <a:effectLst/>
              </a:rPr>
              <a:t>stimation (MLE)</a:t>
            </a:r>
          </a:p>
        </p:txBody>
      </p:sp>
      <mc:AlternateContent xmlns:mc="http://schemas.openxmlformats.org/markup-compatibility/2006" xmlns:a14="http://schemas.microsoft.com/office/drawing/2010/main">
        <mc:Choice Requires="a14">
          <p:sp>
            <p:nvSpPr>
              <p:cNvPr id="13" name="文本框 12"/>
              <p:cNvSpPr txBox="1"/>
              <p:nvPr/>
            </p:nvSpPr>
            <p:spPr>
              <a:xfrm>
                <a:off x="1482929" y="5641963"/>
                <a:ext cx="2648585" cy="683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CN" sz="2000" b="0" i="1" smtClean="0">
                          <a:latin typeface="Cambria Math" panose="02040503050406030204" pitchFamily="18" charset="0"/>
                          <a:ea typeface="Cambria Math" panose="02040503050406030204" pitchFamily="18" charset="0"/>
                        </a:rPr>
                        <m:t>Θ</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𝑎𝑟𝑔</m:t>
                      </m:r>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m:rPr>
                                  <m:sty m:val="p"/>
                                </m:rPr>
                                <a:rPr lang="el-GR" altLang="zh-CN" sz="2000" b="0" i="1" smtClean="0">
                                  <a:latin typeface="Cambria Math" panose="02040503050406030204" pitchFamily="18" charset="0"/>
                                  <a:ea typeface="Cambria Math" panose="02040503050406030204" pitchFamily="18" charset="0"/>
                                </a:rPr>
                                <m:t>Θ</m:t>
                              </m:r>
                            </m:lim>
                          </m:limLow>
                        </m:fName>
                        <m:e>
                          <m:nary>
                            <m:naryPr>
                              <m:chr m:val="∏"/>
                              <m:supHide m:val="on"/>
                              <m:ctrlPr>
                                <a:rPr lang="en-US" altLang="zh-CN" sz="2000" i="1">
                                  <a:latin typeface="Cambria Math" panose="02040503050406030204" pitchFamily="18" charset="0"/>
                                </a:rPr>
                              </m:ctrlPr>
                            </m:naryPr>
                            <m:sub>
                              <m:r>
                                <m:rPr>
                                  <m:brk m:alnAt="7"/>
                                </m:rPr>
                                <a:rPr lang="en-US" altLang="zh-CN" sz="2000" i="1">
                                  <a:latin typeface="Cambria Math" panose="02040503050406030204" pitchFamily="18" charset="0"/>
                                </a:rPr>
                                <m:t>𝑖</m:t>
                              </m:r>
                            </m:sub>
                            <m:sup/>
                            <m:e>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e>
                                  <m:r>
                                    <m:rPr>
                                      <m:sty m:val="p"/>
                                    </m:rPr>
                                    <a:rPr lang="el-GR" altLang="zh-CN" sz="2000" i="1">
                                      <a:latin typeface="Cambria Math" panose="02040503050406030204" pitchFamily="18" charset="0"/>
                                      <a:ea typeface="Cambria Math" panose="02040503050406030204" pitchFamily="18" charset="0"/>
                                    </a:rPr>
                                    <m:t>Θ</m:t>
                                  </m:r>
                                </m:e>
                              </m:d>
                            </m:e>
                          </m:nary>
                        </m:e>
                      </m:func>
                    </m:oMath>
                  </m:oMathPara>
                </a14:m>
                <a:endParaRPr lang="el-GR" altLang="zh-CN" sz="2000" i="1" dirty="0">
                  <a:latin typeface="Cambria Math" panose="02040503050406030204" pitchFamily="18" charset="0"/>
                  <a:ea typeface="Cambria Math" panose="020405030504060302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482929" y="5641963"/>
                <a:ext cx="2648585" cy="683260"/>
              </a:xfrm>
              <a:prstGeom prst="rect">
                <a:avLst/>
              </a:prstGeom>
              <a:blipFill rotWithShape="1">
                <a:blip r:embed="rId4"/>
                <a:stretch>
                  <a:fillRect l="-8" t="-91" r="-2654" b="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052512" y="4803820"/>
                <a:ext cx="6096000" cy="706755"/>
              </a:xfrm>
              <a:prstGeom prst="rect">
                <a:avLst/>
              </a:prstGeom>
              <a:noFill/>
            </p:spPr>
            <p:txBody>
              <a:bodyPr wrap="square">
                <a:spAutoFit/>
              </a:bodyPr>
              <a:lstStyle/>
              <a:p>
                <a:pPr marL="285750" indent="-285750">
                  <a:buFont typeface="Arial" panose="020B0604020202020204" pitchFamily="34" charset="0"/>
                  <a:buChar char="•"/>
                </a:pPr>
                <a:r>
                  <a:rPr lang="en-US" altLang="zh-CN" sz="2000" dirty="0">
                    <a:solidFill>
                      <a:schemeClr val="tx1"/>
                    </a:solidFill>
                  </a:rPr>
                  <a:t>E</a:t>
                </a:r>
                <a:r>
                  <a:rPr lang="en-US" altLang="zh-CN" sz="2000" b="0" i="0" dirty="0">
                    <a:solidFill>
                      <a:schemeClr val="tx1"/>
                    </a:solidFill>
                    <a:effectLst/>
                  </a:rPr>
                  <a:t>stimating the parameters </a:t>
                </a:r>
                <a14:m>
                  <m:oMath xmlns:m="http://schemas.openxmlformats.org/officeDocument/2006/math">
                    <m:r>
                      <m:rPr>
                        <m:sty m:val="p"/>
                      </m:rPr>
                      <a:rPr lang="en-US" altLang="zh-CN" sz="2000" b="0" i="0" dirty="0" smtClean="0">
                        <a:solidFill>
                          <a:schemeClr val="tx1"/>
                        </a:solidFill>
                        <a:effectLst/>
                        <a:latin typeface="Cambria Math" panose="02040503050406030204" pitchFamily="18" charset="0"/>
                      </a:rPr>
                      <m:t>Θ</m:t>
                    </m:r>
                  </m:oMath>
                </a14:m>
                <a:r>
                  <a:rPr lang="en-US" altLang="zh-CN" sz="2000" b="0" i="0" dirty="0">
                    <a:solidFill>
                      <a:schemeClr val="tx1"/>
                    </a:solidFill>
                    <a:effectLst/>
                  </a:rPr>
                  <a:t> by maximizing the likelihood function</a:t>
                </a:r>
              </a:p>
            </p:txBody>
          </p:sp>
        </mc:Choice>
        <mc:Fallback xmlns="">
          <p:sp>
            <p:nvSpPr>
              <p:cNvPr id="17" name="文本框 16"/>
              <p:cNvSpPr txBox="1">
                <a:spLocks noRot="1" noChangeAspect="1" noMove="1" noResize="1" noEditPoints="1" noAdjustHandles="1" noChangeArrowheads="1" noChangeShapeType="1" noTextEdit="1"/>
              </p:cNvSpPr>
              <p:nvPr/>
            </p:nvSpPr>
            <p:spPr>
              <a:xfrm>
                <a:off x="1052512" y="4803820"/>
                <a:ext cx="6096000" cy="706755"/>
              </a:xfrm>
              <a:prstGeom prst="rect">
                <a:avLst/>
              </a:prstGeom>
              <a:blipFill rotWithShape="1">
                <a:blip r:embed="rId5"/>
                <a:stretch>
                  <a:fillRect l="-5" t="-6" r="5" b="6"/>
                </a:stretch>
              </a:blipFill>
            </p:spPr>
            <p:txBody>
              <a:bodyPr/>
              <a:lstStyle/>
              <a:p>
                <a:r>
                  <a:rPr lang="zh-CN" altLang="en-US">
                    <a:noFill/>
                  </a:rPr>
                  <a:t> </a:t>
                </a:r>
              </a:p>
            </p:txBody>
          </p:sp>
        </mc:Fallback>
      </mc:AlternateContent>
      <p:sp>
        <p:nvSpPr>
          <p:cNvPr id="18" name="文本框 17"/>
          <p:cNvSpPr txBox="1"/>
          <p:nvPr/>
        </p:nvSpPr>
        <p:spPr>
          <a:xfrm>
            <a:off x="6805846" y="3491025"/>
            <a:ext cx="4124325" cy="398780"/>
          </a:xfrm>
          <a:prstGeom prst="rect">
            <a:avLst/>
          </a:prstGeom>
          <a:noFill/>
        </p:spPr>
        <p:txBody>
          <a:bodyPr wrap="none" rtlCol="0">
            <a:spAutoFit/>
          </a:bodyPr>
          <a:lstStyle/>
          <a:p>
            <a:pPr marL="285750" indent="-285750">
              <a:buFont typeface="Arial" panose="020B0604020202020204" pitchFamily="34" charset="0"/>
              <a:buChar char="•"/>
            </a:pPr>
            <a:r>
              <a:rPr lang="en-US" altLang="zh-CN" dirty="0"/>
              <a:t>Simplified by </a:t>
            </a:r>
            <a:r>
              <a:rPr lang="en-US" altLang="zh-CN" i="1" dirty="0"/>
              <a:t>log</a:t>
            </a:r>
            <a:r>
              <a:rPr lang="en-US" altLang="zh-CN" dirty="0"/>
              <a:t> </a:t>
            </a:r>
            <a:r>
              <a:rPr lang="en-US" altLang="zh-CN" sz="2000" dirty="0"/>
              <a:t>likelihood </a:t>
            </a:r>
            <a:r>
              <a:rPr lang="en-US" altLang="zh-CN" dirty="0"/>
              <a:t>function</a:t>
            </a:r>
            <a:endParaRPr lang="zh-CN" altLang="en-US" dirty="0"/>
          </a:p>
        </p:txBody>
      </p:sp>
      <mc:AlternateContent xmlns:mc="http://schemas.openxmlformats.org/markup-compatibility/2006" xmlns:a14="http://schemas.microsoft.com/office/drawing/2010/main">
        <mc:Choice Requires="a14">
          <p:sp>
            <p:nvSpPr>
              <p:cNvPr id="19" name="文本框 18"/>
              <p:cNvSpPr txBox="1"/>
              <p:nvPr/>
            </p:nvSpPr>
            <p:spPr>
              <a:xfrm>
                <a:off x="7610391" y="4131006"/>
                <a:ext cx="3178175" cy="683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ℒ</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𝑥</m:t>
                          </m:r>
                        </m:e>
                        <m:e>
                          <m:r>
                            <m:rPr>
                              <m:sty m:val="p"/>
                            </m:rPr>
                            <a:rPr lang="el-GR" altLang="zh-CN" sz="2000" i="1" smtClean="0">
                              <a:latin typeface="Cambria Math" panose="02040503050406030204" pitchFamily="18" charset="0"/>
                              <a:ea typeface="Cambria Math" panose="02040503050406030204" pitchFamily="18" charset="0"/>
                            </a:rPr>
                            <m:t>Θ</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𝑖</m:t>
                          </m:r>
                        </m:sub>
                        <m:sup/>
                        <m:e>
                          <m:r>
                            <a:rPr lang="en-US" altLang="zh-CN" sz="2000" b="0" i="1" smtClean="0">
                              <a:latin typeface="Cambria Math" panose="02040503050406030204" pitchFamily="18" charset="0"/>
                            </a:rPr>
                            <m:t>𝑙𝑛</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e>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𝜇</m:t>
                                      </m:r>
                                    </m:e>
                                    <m:sub>
                                      <m:r>
                                        <a:rPr lang="en-US" altLang="zh-CN" sz="2000" b="0" i="1" smtClean="0">
                                          <a:latin typeface="Cambria Math" panose="02040503050406030204" pitchFamily="18" charset="0"/>
                                        </a:rPr>
                                        <m:t>𝑘</m:t>
                                      </m:r>
                                    </m:sub>
                                  </m:sSub>
                                  <m:r>
                                    <a:rPr lang="en-US" altLang="zh-CN" sz="2000" i="1">
                                      <a:latin typeface="Cambria Math" panose="02040503050406030204" pitchFamily="18" charset="0"/>
                                    </a:rPr>
                                    <m:t>,</m:t>
                                  </m:r>
                                  <m:r>
                                    <a:rPr lang="el-GR" altLang="zh-CN" sz="2000" i="1">
                                      <a:latin typeface="Cambria Math" panose="02040503050406030204" pitchFamily="18" charset="0"/>
                                      <a:ea typeface="Cambria Math" panose="02040503050406030204" pitchFamily="18" charset="0"/>
                                    </a:rPr>
                                    <m:t> </m:t>
                                  </m:r>
                                  <m:sSub>
                                    <m:sSubPr>
                                      <m:ctrlPr>
                                        <a:rPr lang="el-GR" altLang="zh-CN" sz="2000" i="1">
                                          <a:latin typeface="Cambria Math" panose="02040503050406030204" pitchFamily="18" charset="0"/>
                                          <a:ea typeface="Cambria Math" panose="02040503050406030204" pitchFamily="18" charset="0"/>
                                        </a:rPr>
                                      </m:ctrlPr>
                                    </m:sSubPr>
                                    <m:e>
                                      <m:r>
                                        <a:rPr lang="el-GR" altLang="zh-CN" sz="2000" i="1">
                                          <a:latin typeface="Cambria Math" panose="02040503050406030204" pitchFamily="18" charset="0"/>
                                          <a:ea typeface="Cambria Math" panose="02040503050406030204" pitchFamily="18" charset="0"/>
                                        </a:rPr>
                                        <m:t>𝜎</m:t>
                                      </m:r>
                                    </m:e>
                                    <m:sub>
                                      <m:r>
                                        <a:rPr lang="en-US" altLang="zh-CN" sz="2000" b="0" i="1" smtClean="0">
                                          <a:latin typeface="Cambria Math" panose="02040503050406030204" pitchFamily="18" charset="0"/>
                                          <a:ea typeface="Cambria Math" panose="02040503050406030204" pitchFamily="18" charset="0"/>
                                        </a:rPr>
                                        <m:t>𝑘</m:t>
                                      </m:r>
                                    </m:sub>
                                  </m:sSub>
                                </m:e>
                              </m:d>
                            </m:e>
                          </m:d>
                        </m:e>
                      </m:nary>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7610391" y="4131006"/>
                <a:ext cx="3178175" cy="683260"/>
              </a:xfrm>
              <a:prstGeom prst="rect">
                <a:avLst/>
              </a:prstGeom>
              <a:blipFill rotWithShape="1">
                <a:blip r:embed="rId6"/>
                <a:stretch>
                  <a:fillRect l="-17" t="-48" r="-2200"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7390322" y="4967137"/>
                <a:ext cx="3723005" cy="741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ℒ</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𝑥</m:t>
                          </m:r>
                        </m:e>
                        <m:e>
                          <m:r>
                            <m:rPr>
                              <m:sty m:val="p"/>
                            </m:rPr>
                            <a:rPr lang="el-GR" altLang="zh-CN" i="1" smtClean="0">
                              <a:latin typeface="Cambria Math" panose="02040503050406030204" pitchFamily="18" charset="0"/>
                              <a:ea typeface="Cambria Math" panose="02040503050406030204" pitchFamily="18" charset="0"/>
                            </a:rPr>
                            <m:t>Θ</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r>
                            <a:rPr lang="en-US" altLang="zh-CN" b="0" i="1" smtClean="0">
                              <a:latin typeface="Cambria Math" panose="02040503050406030204" pitchFamily="18" charset="0"/>
                            </a:rPr>
                            <m:t>𝑙𝑛</m:t>
                          </m:r>
                          <m:d>
                            <m:dPr>
                              <m:begChr m:val="["/>
                              <m:endChr m:val="]"/>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sub>
                                <m:sup/>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𝑘</m:t>
                                      </m:r>
                                    </m:sub>
                                  </m:sSub>
                                </m:e>
                              </m:nary>
                              <m:r>
                                <a:rPr lang="zh-CN" altLang="en-US" i="1">
                                  <a:latin typeface="Cambria Math" panose="02040503050406030204" pitchFamily="18" charset="0"/>
                                </a:rPr>
                                <m:t>𝒩</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e>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𝜇</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𝜎</m:t>
                                      </m:r>
                                    </m:e>
                                    <m:sub>
                                      <m:r>
                                        <a:rPr lang="en-US" altLang="zh-CN" b="0" i="1" smtClean="0">
                                          <a:latin typeface="Cambria Math" panose="02040503050406030204" pitchFamily="18" charset="0"/>
                                        </a:rPr>
                                        <m:t>𝑘</m:t>
                                      </m:r>
                                    </m:sub>
                                  </m:sSub>
                                </m:e>
                              </m:d>
                            </m:e>
                          </m:d>
                        </m:e>
                      </m:nary>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7390322" y="4967137"/>
                <a:ext cx="3723005" cy="741680"/>
              </a:xfrm>
              <a:prstGeom prst="rect">
                <a:avLst/>
              </a:prstGeom>
              <a:blipFill rotWithShape="1">
                <a:blip r:embed="rId7"/>
                <a:stretch>
                  <a:fillRect l="-5" t="-23" r="5" b="23"/>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pPr algn="l">
              <a:buClrTx/>
              <a:buSzTx/>
              <a:buFontTx/>
            </a:pPr>
            <a:r>
              <a:rPr lang="en-US" altLang="zh-CN" sz="2400">
                <a:solidFill>
                  <a:schemeClr val="accent6">
                    <a:lumMod val="75000"/>
                  </a:schemeClr>
                </a:solidFill>
                <a:latin typeface="+mj-ea"/>
                <a:ea typeface="+mj-ea"/>
              </a:rPr>
              <a:t>Expectation</a:t>
            </a:r>
            <a:r>
              <a:rPr lang="en-US" altLang="zh-CN" sz="2400" b="0" i="0" u="none" strike="noStrike" baseline="0">
                <a:solidFill>
                  <a:schemeClr val="accent6">
                    <a:lumMod val="75000"/>
                  </a:schemeClr>
                </a:solidFill>
                <a:latin typeface="+mj-ea"/>
                <a:ea typeface="+mj-ea"/>
              </a:rPr>
              <a:t> Maximization (</a:t>
            </a:r>
            <a:r>
              <a:rPr lang="en-US" altLang="zh-CN" sz="2400">
                <a:solidFill>
                  <a:schemeClr val="accent6">
                    <a:lumMod val="75000"/>
                  </a:schemeClr>
                </a:solidFill>
                <a:latin typeface="+mj-ea"/>
                <a:ea typeface="+mj-ea"/>
              </a:rPr>
              <a:t>E</a:t>
            </a:r>
            <a:r>
              <a:rPr lang="en-US" altLang="zh-CN" sz="2400" b="0" i="0" u="none" strike="noStrike" baseline="0">
                <a:solidFill>
                  <a:schemeClr val="accent6">
                    <a:lumMod val="75000"/>
                  </a:schemeClr>
                </a:solidFill>
                <a:latin typeface="+mj-ea"/>
                <a:ea typeface="+mj-ea"/>
              </a:rPr>
              <a:t>M)</a:t>
            </a:r>
          </a:p>
        </p:txBody>
      </p:sp>
      <p:sp>
        <p:nvSpPr>
          <p:cNvPr id="6" name="文本框 5"/>
          <p:cNvSpPr txBox="1"/>
          <p:nvPr/>
        </p:nvSpPr>
        <p:spPr>
          <a:xfrm>
            <a:off x="1196340" y="1187450"/>
            <a:ext cx="10432415" cy="398780"/>
          </a:xfrm>
          <a:prstGeom prst="rect">
            <a:avLst/>
          </a:prstGeom>
          <a:noFill/>
        </p:spPr>
        <p:txBody>
          <a:bodyPr wrap="square">
            <a:spAutoFit/>
          </a:bodyPr>
          <a:lstStyle/>
          <a:p>
            <a:r>
              <a:rPr lang="en-US" altLang="zh-CN" sz="2000" dirty="0"/>
              <a:t>The expectation-maximization(EM) algorithm is an iterative supervised training algorithm.</a:t>
            </a:r>
          </a:p>
        </p:txBody>
      </p:sp>
      <p:sp>
        <p:nvSpPr>
          <p:cNvPr id="8" name="文本框 7"/>
          <p:cNvSpPr txBox="1"/>
          <p:nvPr/>
        </p:nvSpPr>
        <p:spPr>
          <a:xfrm>
            <a:off x="692467" y="1893767"/>
            <a:ext cx="1466215" cy="398780"/>
          </a:xfrm>
          <a:prstGeom prst="rect">
            <a:avLst/>
          </a:prstGeom>
          <a:noFill/>
        </p:spPr>
        <p:txBody>
          <a:bodyPr wrap="none" rtlCol="0">
            <a:spAutoFit/>
          </a:bodyPr>
          <a:lstStyle/>
          <a:p>
            <a:r>
              <a:rPr lang="en-US" altLang="zh-CN" sz="2000" b="1" dirty="0"/>
              <a:t>Algorithm:</a:t>
            </a:r>
          </a:p>
        </p:txBody>
      </p:sp>
      <p:sp>
        <p:nvSpPr>
          <p:cNvPr id="9" name="文本框 8"/>
          <p:cNvSpPr txBox="1"/>
          <p:nvPr/>
        </p:nvSpPr>
        <p:spPr>
          <a:xfrm>
            <a:off x="1795145" y="2521585"/>
            <a:ext cx="9833610" cy="1509395"/>
          </a:xfrm>
          <a:prstGeom prst="rect">
            <a:avLst/>
          </a:prstGeom>
          <a:noFill/>
        </p:spPr>
        <p:txBody>
          <a:bodyPr wrap="square">
            <a:spAutoFit/>
          </a:bodyPr>
          <a:lstStyle/>
          <a:p>
            <a:pPr marL="285750" indent="-285750" algn="l" fontAlgn="auto">
              <a:lnSpc>
                <a:spcPts val="2800"/>
              </a:lnSpc>
              <a:spcBef>
                <a:spcPts val="1030"/>
              </a:spcBef>
              <a:spcAft>
                <a:spcPts val="300"/>
              </a:spcAft>
              <a:buFont typeface="Arial" panose="020B0604020202020204" pitchFamily="34" charset="0"/>
              <a:buChar char="•"/>
            </a:pPr>
            <a:r>
              <a:rPr lang="en-US" altLang="zh-CN" sz="2000" b="1" i="0" dirty="0">
                <a:effectLst/>
              </a:rPr>
              <a:t>Expectation Step (E-Step)</a:t>
            </a:r>
            <a:r>
              <a:rPr lang="en-US" altLang="zh-CN" sz="2000" b="0" i="0" dirty="0">
                <a:effectLst/>
              </a:rPr>
              <a:t>:</a:t>
            </a:r>
          </a:p>
          <a:p>
            <a:pPr indent="0" algn="l" fontAlgn="auto">
              <a:lnSpc>
                <a:spcPts val="2800"/>
              </a:lnSpc>
              <a:spcBef>
                <a:spcPts val="1030"/>
              </a:spcBef>
              <a:spcAft>
                <a:spcPts val="300"/>
              </a:spcAft>
              <a:buFont typeface="Arial" panose="020B0604020202020204" pitchFamily="34" charset="0"/>
              <a:buNone/>
            </a:pPr>
            <a:r>
              <a:rPr lang="en-US" altLang="zh-CN" sz="2000" dirty="0"/>
              <a:t>    Estimate the latent parameters for each training sample on K Gaussian models   </a:t>
            </a:r>
          </a:p>
          <a:p>
            <a:pPr indent="0" algn="l" fontAlgn="auto">
              <a:lnSpc>
                <a:spcPts val="2800"/>
              </a:lnSpc>
              <a:spcBef>
                <a:spcPts val="1030"/>
              </a:spcBef>
              <a:spcAft>
                <a:spcPts val="300"/>
              </a:spcAft>
              <a:buFont typeface="Arial" panose="020B0604020202020204" pitchFamily="34" charset="0"/>
              <a:buNone/>
            </a:pPr>
            <a:r>
              <a:rPr lang="en-US" altLang="zh-CN" sz="2000" dirty="0"/>
              <a:t>    </a:t>
            </a:r>
            <a:r>
              <a:rPr lang="en-US" altLang="zh-CN" sz="2000" b="0" i="0" dirty="0">
                <a:effectLst/>
              </a:rPr>
              <a:t>Calculate the </a:t>
            </a:r>
            <a:r>
              <a:rPr lang="en-US" altLang="zh-CN" sz="2000" b="1" i="0" dirty="0">
                <a:effectLst/>
              </a:rPr>
              <a:t>Q-function</a:t>
            </a:r>
            <a:r>
              <a:rPr lang="en-US" altLang="zh-CN" sz="2000" b="0" i="0" dirty="0">
                <a:effectLst/>
              </a:rPr>
              <a:t> (expected log-likelihood).</a:t>
            </a:r>
          </a:p>
        </p:txBody>
      </p:sp>
      <p:sp>
        <p:nvSpPr>
          <p:cNvPr id="12" name="文本框 11"/>
          <p:cNvSpPr txBox="1"/>
          <p:nvPr/>
        </p:nvSpPr>
        <p:spPr>
          <a:xfrm>
            <a:off x="1852295" y="4159250"/>
            <a:ext cx="8801100" cy="886460"/>
          </a:xfrm>
          <a:prstGeom prst="rect">
            <a:avLst/>
          </a:prstGeom>
          <a:noFill/>
        </p:spPr>
        <p:txBody>
          <a:bodyPr wrap="square">
            <a:spAutoFit/>
          </a:bodyPr>
          <a:lstStyle/>
          <a:p>
            <a:pPr marL="285750" indent="-285750" algn="l" fontAlgn="auto">
              <a:lnSpc>
                <a:spcPts val="2800"/>
              </a:lnSpc>
              <a:spcBef>
                <a:spcPts val="300"/>
              </a:spcBef>
              <a:spcAft>
                <a:spcPts val="300"/>
              </a:spcAft>
              <a:buFont typeface="Arial" panose="020B0604020202020204" pitchFamily="34" charset="0"/>
              <a:buChar char="•"/>
            </a:pPr>
            <a:r>
              <a:rPr lang="en-US" altLang="zh-CN" sz="2000" b="1" i="0" dirty="0">
                <a:effectLst/>
              </a:rPr>
              <a:t>Maximization Step (M-Step)</a:t>
            </a:r>
            <a:r>
              <a:rPr lang="en-US" altLang="zh-CN" sz="2000" b="0" i="0" dirty="0">
                <a:effectLst/>
              </a:rPr>
              <a:t>:</a:t>
            </a:r>
          </a:p>
          <a:p>
            <a:pPr indent="0" algn="l" fontAlgn="auto">
              <a:lnSpc>
                <a:spcPts val="2800"/>
              </a:lnSpc>
              <a:spcBef>
                <a:spcPts val="300"/>
              </a:spcBef>
              <a:spcAft>
                <a:spcPts val="300"/>
              </a:spcAft>
              <a:buFont typeface="Arial" panose="020B0604020202020204" pitchFamily="34" charset="0"/>
              <a:buNone/>
            </a:pPr>
            <a:r>
              <a:rPr lang="en-US" altLang="zh-CN" sz="2000" b="0" i="0" dirty="0">
                <a:effectLst/>
              </a:rPr>
              <a:t>    Update parameters by </a:t>
            </a:r>
            <a:r>
              <a:rPr lang="en-US" altLang="zh-CN" sz="2000" b="1" i="0" dirty="0">
                <a:effectLst/>
              </a:rPr>
              <a:t>maximizing the Q-function</a:t>
            </a:r>
          </a:p>
        </p:txBody>
      </p:sp>
      <p:sp>
        <p:nvSpPr>
          <p:cNvPr id="15" name="文本框 14"/>
          <p:cNvSpPr txBox="1"/>
          <p:nvPr/>
        </p:nvSpPr>
        <p:spPr>
          <a:xfrm>
            <a:off x="1900555" y="5307330"/>
            <a:ext cx="8110220" cy="366395"/>
          </a:xfrm>
          <a:prstGeom prst="rect">
            <a:avLst/>
          </a:prstGeom>
          <a:noFill/>
        </p:spPr>
        <p:txBody>
          <a:bodyPr wrap="square">
            <a:spAutoFit/>
          </a:bodyPr>
          <a:lstStyle/>
          <a:p>
            <a:pPr marL="285750" indent="-285750" algn="l">
              <a:lnSpc>
                <a:spcPts val="2145"/>
              </a:lnSpc>
              <a:spcBef>
                <a:spcPts val="300"/>
              </a:spcBef>
              <a:spcAft>
                <a:spcPts val="1030"/>
              </a:spcAft>
              <a:buFont typeface="Arial" panose="020B0604020202020204" pitchFamily="34" charset="0"/>
              <a:buChar char="•"/>
            </a:pPr>
            <a:r>
              <a:rPr lang="en-US" altLang="zh-CN" sz="2000" b="1" i="0" dirty="0">
                <a:solidFill>
                  <a:schemeClr val="tx1"/>
                </a:solidFill>
                <a:effectLst/>
              </a:rPr>
              <a:t>Repeat</a:t>
            </a:r>
            <a:r>
              <a:rPr lang="en-US" altLang="zh-CN" sz="2000" b="0" i="0" dirty="0">
                <a:solidFill>
                  <a:schemeClr val="tx1"/>
                </a:solidFill>
                <a:effectLst/>
              </a:rPr>
              <a:t> until convergence (log-likelihood stabilizes).</a:t>
            </a:r>
          </a:p>
        </p:txBody>
      </p:sp>
      <mc:AlternateContent xmlns:mc="http://schemas.openxmlformats.org/markup-compatibility/2006" xmlns:a14="http://schemas.microsoft.com/office/drawing/2010/main">
        <mc:Choice Requires="a14">
          <p:sp>
            <p:nvSpPr>
              <p:cNvPr id="2" name="文本框 1"/>
              <p:cNvSpPr txBox="1"/>
              <p:nvPr/>
            </p:nvSpPr>
            <p:spPr>
              <a:xfrm>
                <a:off x="2902585" y="5861685"/>
                <a:ext cx="6386300" cy="6953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𝑄</m:t>
                      </m:r>
                      <m:d>
                        <m:dPr>
                          <m:ctrlPr>
                            <a:rPr lang="en-US" altLang="zh-CN" b="0" i="1" smtClean="0">
                              <a:latin typeface="Cambria Math" panose="02040503050406030204" pitchFamily="18" charset="0"/>
                            </a:rPr>
                          </m:ctrlPr>
                        </m:dPr>
                        <m:e>
                          <m:r>
                            <m:rPr>
                              <m:sty m:val="p"/>
                            </m:rPr>
                            <a:rPr lang="el-GR" altLang="zh-CN" b="0" i="1" smtClean="0">
                              <a:latin typeface="Cambria Math" panose="02040503050406030204" pitchFamily="18" charset="0"/>
                              <a:ea typeface="Cambria Math" panose="02040503050406030204" pitchFamily="18" charset="0"/>
                            </a:rPr>
                            <m:t>Θ</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m:rPr>
                                  <m:sty m:val="p"/>
                                </m:rPr>
                                <a:rPr lang="el-GR" altLang="zh-CN" b="0" i="1" smtClean="0">
                                  <a:latin typeface="Cambria Math" panose="02040503050406030204" pitchFamily="18" charset="0"/>
                                  <a:ea typeface="Cambria Math" panose="02040503050406030204" pitchFamily="18" charset="0"/>
                                </a:rPr>
                                <m:t>Θ</m:t>
                              </m:r>
                            </m:e>
                            <m:sup>
                              <m:r>
                                <a:rPr lang="en-US" altLang="zh-CN" b="0" i="1" smtClean="0">
                                  <a:latin typeface="Cambria Math" panose="02040503050406030204" pitchFamily="18" charset="0"/>
                                  <a:ea typeface="Cambria Math" panose="02040503050406030204" pitchFamily="18" charset="0"/>
                                </a:rPr>
                                <m:t>𝑡</m:t>
                              </m:r>
                            </m:sup>
                          </m:sSup>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𝑘</m:t>
                              </m:r>
                            </m:sub>
                            <m:sup/>
                            <m:e>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𝜔</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𝑡</m:t>
                                  </m:r>
                                </m:sup>
                              </m:sSubSup>
                            </m:e>
                          </m:nary>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𝑙𝑛</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𝛼</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𝑙𝑛</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𝜔</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𝑡</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ln</m:t>
                                  </m:r>
                                </m:fName>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2</m:t>
                                      </m:r>
                                      <m:r>
                                        <a:rPr lang="zh-CN" altLang="en-US" b="0" i="1" smtClean="0">
                                          <a:latin typeface="Cambria Math" panose="02040503050406030204" pitchFamily="18" charset="0"/>
                                        </a:rPr>
                                        <m:t>𝜋</m:t>
                                      </m:r>
                                      <m:sSubSup>
                                        <m:sSubSupPr>
                                          <m:ctrlPr>
                                            <a:rPr lang="en-US" altLang="zh-CN" b="0" i="1" smtClean="0">
                                              <a:latin typeface="Cambria Math" panose="02040503050406030204" pitchFamily="18" charset="0"/>
                                            </a:rPr>
                                          </m:ctrlPr>
                                        </m:sSubSupPr>
                                        <m:e>
                                          <m:r>
                                            <a:rPr lang="zh-CN" altLang="en-US" b="0" i="1" smtClean="0">
                                              <a:latin typeface="Cambria Math" panose="02040503050406030204" pitchFamily="18" charset="0"/>
                                            </a:rPr>
                                            <m:t>𝜎</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2</m:t>
                                          </m:r>
                                        </m:sup>
                                      </m:sSubSup>
                                    </m:e>
                                  </m:rad>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𝜇</m:t>
                                              </m:r>
                                            </m:e>
                                            <m:sub>
                                              <m:r>
                                                <a:rPr lang="en-US" altLang="zh-CN" i="1">
                                                  <a:latin typeface="Cambria Math" panose="02040503050406030204" pitchFamily="18" charset="0"/>
                                                </a:rPr>
                                                <m:t>𝑘</m:t>
                                              </m:r>
                                            </m:sub>
                                          </m:sSub>
                                        </m:e>
                                      </m:d>
                                    </m:e>
                                    <m:sup>
                                      <m:r>
                                        <a:rPr lang="en-US" altLang="zh-CN" b="0" i="1" smtClean="0">
                                          <a:latin typeface="Cambria Math" panose="02040503050406030204" pitchFamily="18" charset="0"/>
                                        </a:rPr>
                                        <m:t>2</m:t>
                                      </m:r>
                                    </m:sup>
                                  </m:sSup>
                                </m:num>
                                <m:den>
                                  <m:r>
                                    <a:rPr lang="en-US" altLang="zh-CN" i="1">
                                      <a:latin typeface="Cambria Math" panose="02040503050406030204" pitchFamily="18" charset="0"/>
                                    </a:rPr>
                                    <m:t>2</m:t>
                                  </m:r>
                                  <m:sSubSup>
                                    <m:sSubSupPr>
                                      <m:ctrlPr>
                                        <a:rPr lang="en-US" altLang="zh-CN" i="1">
                                          <a:latin typeface="Cambria Math" panose="02040503050406030204" pitchFamily="18" charset="0"/>
                                        </a:rPr>
                                      </m:ctrlPr>
                                    </m:sSubSupPr>
                                    <m:e>
                                      <m:r>
                                        <a:rPr lang="zh-CN" altLang="en-US" i="1">
                                          <a:latin typeface="Cambria Math" panose="02040503050406030204" pitchFamily="18" charset="0"/>
                                        </a:rPr>
                                        <m:t>𝜎</m:t>
                                      </m:r>
                                    </m:e>
                                    <m:sub>
                                      <m:r>
                                        <a:rPr lang="en-US" altLang="zh-CN" i="1">
                                          <a:latin typeface="Cambria Math" panose="02040503050406030204" pitchFamily="18" charset="0"/>
                                        </a:rPr>
                                        <m:t>𝑘</m:t>
                                      </m:r>
                                    </m:sub>
                                    <m:sup>
                                      <m:r>
                                        <a:rPr lang="en-US" altLang="zh-CN" i="1">
                                          <a:latin typeface="Cambria Math" panose="02040503050406030204" pitchFamily="18" charset="0"/>
                                        </a:rPr>
                                        <m:t>2</m:t>
                                      </m:r>
                                    </m:sup>
                                  </m:sSubSup>
                                </m:den>
                              </m:f>
                            </m:e>
                          </m:d>
                        </m:e>
                      </m:nary>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2902585" y="5861685"/>
                <a:ext cx="6386300" cy="695383"/>
              </a:xfrm>
              <a:prstGeom prst="rect">
                <a:avLst/>
              </a:prstGeom>
              <a:blipFill rotWithShape="1">
                <a:blip r:embed="rId2"/>
                <a:stretch>
                  <a:fillRect r="2" b="8"/>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23900" y="355600"/>
            <a:ext cx="11312525" cy="460375"/>
          </a:xfrm>
          <a:prstGeom prst="rect">
            <a:avLst/>
          </a:prstGeom>
          <a:noFill/>
        </p:spPr>
        <p:txBody>
          <a:bodyPr wrap="square">
            <a:spAutoFit/>
          </a:bodyPr>
          <a:lstStyle/>
          <a:p>
            <a:r>
              <a:rPr lang="en-US" altLang="zh-CN" sz="2400">
                <a:solidFill>
                  <a:schemeClr val="accent6">
                    <a:lumMod val="75000"/>
                  </a:schemeClr>
                </a:solidFill>
                <a:latin typeface="+mj-ea"/>
                <a:ea typeface="+mj-ea"/>
              </a:rPr>
              <a:t>Density-Based Spatial Clustering of Applications with Noise </a:t>
            </a:r>
            <a:r>
              <a:rPr lang="en-US" altLang="zh-CN" sz="2400" b="0" i="0" u="none" strike="noStrike" baseline="0">
                <a:solidFill>
                  <a:schemeClr val="accent6">
                    <a:lumMod val="75000"/>
                  </a:schemeClr>
                </a:solidFill>
                <a:latin typeface="+mj-ea"/>
                <a:ea typeface="+mj-ea"/>
              </a:rPr>
              <a:t>(</a:t>
            </a:r>
            <a:r>
              <a:rPr lang="en-US" altLang="zh-CN" sz="2400">
                <a:solidFill>
                  <a:schemeClr val="accent6">
                    <a:lumMod val="75000"/>
                  </a:schemeClr>
                </a:solidFill>
                <a:latin typeface="+mj-ea"/>
                <a:ea typeface="+mj-ea"/>
              </a:rPr>
              <a:t>DBSCAN</a:t>
            </a:r>
            <a:r>
              <a:rPr lang="en-US" altLang="zh-CN" sz="2400" b="0" i="0" u="none" strike="noStrike" baseline="0">
                <a:solidFill>
                  <a:schemeClr val="accent6">
                    <a:lumMod val="75000"/>
                  </a:schemeClr>
                </a:solidFill>
                <a:latin typeface="+mj-ea"/>
                <a:ea typeface="+mj-ea"/>
              </a:rPr>
              <a:t>)</a:t>
            </a:r>
          </a:p>
        </p:txBody>
      </p:sp>
      <p:sp>
        <p:nvSpPr>
          <p:cNvPr id="6" name="文本框 5"/>
          <p:cNvSpPr txBox="1"/>
          <p:nvPr/>
        </p:nvSpPr>
        <p:spPr>
          <a:xfrm>
            <a:off x="723900" y="1013460"/>
            <a:ext cx="10296525" cy="808990"/>
          </a:xfrm>
          <a:prstGeom prst="rect">
            <a:avLst/>
          </a:prstGeom>
          <a:noFill/>
        </p:spPr>
        <p:txBody>
          <a:bodyPr wrap="square">
            <a:spAutoFit/>
          </a:bodyPr>
          <a:lstStyle/>
          <a:p>
            <a:pPr marL="342900" indent="-342900" fontAlgn="auto">
              <a:lnSpc>
                <a:spcPts val="2800"/>
              </a:lnSpc>
              <a:buFont typeface="Wingdings" panose="05000000000000000000" charset="0"/>
              <a:buChar char="l"/>
            </a:pPr>
            <a:r>
              <a:rPr lang="en-US" altLang="zh-CN" sz="2000" b="1" dirty="0"/>
              <a:t>DBSCAN</a:t>
            </a:r>
            <a:r>
              <a:rPr lang="en-US" altLang="zh-CN" sz="2000" dirty="0"/>
              <a:t> is a </a:t>
            </a:r>
            <a:r>
              <a:rPr lang="en-US" altLang="zh-CN" sz="2000" b="1" dirty="0"/>
              <a:t>density-based clustering algorithm</a:t>
            </a:r>
            <a:r>
              <a:rPr lang="en-US" altLang="zh-CN" sz="2000" dirty="0"/>
              <a:t> that groups together data points that are closely packed (high density) and marks outliers as noise. </a:t>
            </a:r>
          </a:p>
        </p:txBody>
      </p:sp>
      <p:sp>
        <p:nvSpPr>
          <p:cNvPr id="10" name="文本框 9"/>
          <p:cNvSpPr txBox="1"/>
          <p:nvPr/>
        </p:nvSpPr>
        <p:spPr>
          <a:xfrm>
            <a:off x="2209165" y="1787525"/>
            <a:ext cx="8917305" cy="1257300"/>
          </a:xfrm>
          <a:prstGeom prst="rect">
            <a:avLst/>
          </a:prstGeom>
          <a:noFill/>
        </p:spPr>
        <p:txBody>
          <a:bodyPr wrap="square">
            <a:spAutoFit/>
          </a:bodyPr>
          <a:lstStyle/>
          <a:p>
            <a:pPr marL="342900" indent="-342900" algn="l">
              <a:lnSpc>
                <a:spcPts val="2145"/>
              </a:lnSpc>
              <a:spcBef>
                <a:spcPts val="1030"/>
              </a:spcBef>
              <a:spcAft>
                <a:spcPts val="1030"/>
              </a:spcAft>
              <a:buFont typeface="Arial" panose="020B0604020202020204" pitchFamily="34" charset="0"/>
              <a:buChar char="•"/>
            </a:pPr>
            <a:r>
              <a:rPr lang="en-US" altLang="zh-CN" sz="2000" i="0" dirty="0">
                <a:effectLst/>
              </a:rPr>
              <a:t>Does not require predefining the number of clusters.</a:t>
            </a:r>
          </a:p>
          <a:p>
            <a:pPr marL="342900" indent="-342900" algn="l">
              <a:lnSpc>
                <a:spcPts val="2145"/>
              </a:lnSpc>
              <a:spcBef>
                <a:spcPts val="300"/>
              </a:spcBef>
              <a:spcAft>
                <a:spcPts val="1030"/>
              </a:spcAft>
              <a:buFont typeface="Arial" panose="020B0604020202020204" pitchFamily="34" charset="0"/>
              <a:buChar char="•"/>
            </a:pPr>
            <a:r>
              <a:rPr lang="en-US" altLang="zh-CN" sz="2000" i="0" dirty="0">
                <a:effectLst/>
              </a:rPr>
              <a:t>Can discover arbitrarily shaped clusters (e.g., spirals, moons).</a:t>
            </a:r>
          </a:p>
          <a:p>
            <a:pPr marL="342900" indent="-342900" algn="l">
              <a:lnSpc>
                <a:spcPts val="2145"/>
              </a:lnSpc>
              <a:spcBef>
                <a:spcPts val="300"/>
              </a:spcBef>
              <a:spcAft>
                <a:spcPts val="1030"/>
              </a:spcAft>
              <a:buFont typeface="Arial" panose="020B0604020202020204" pitchFamily="34" charset="0"/>
              <a:buChar char="•"/>
            </a:pPr>
            <a:r>
              <a:rPr lang="en-US" altLang="zh-CN" sz="2000" i="0" dirty="0">
                <a:effectLst/>
              </a:rPr>
              <a:t>Is robust to noise and outliers.</a:t>
            </a:r>
          </a:p>
        </p:txBody>
      </p:sp>
      <p:sp>
        <p:nvSpPr>
          <p:cNvPr id="13" name="文本框 12"/>
          <p:cNvSpPr txBox="1"/>
          <p:nvPr/>
        </p:nvSpPr>
        <p:spPr>
          <a:xfrm>
            <a:off x="974090" y="3622675"/>
            <a:ext cx="6116320" cy="706755"/>
          </a:xfrm>
          <a:prstGeom prst="rect">
            <a:avLst/>
          </a:prstGeom>
          <a:noFill/>
        </p:spPr>
        <p:txBody>
          <a:bodyPr wrap="square">
            <a:spAutoFit/>
          </a:bodyPr>
          <a:lstStyle/>
          <a:p>
            <a:pPr marL="342900" indent="-342900">
              <a:buFont typeface="Arial" panose="020B0604020202020204" pitchFamily="34" charset="0"/>
              <a:buChar char="•"/>
            </a:pPr>
            <a:r>
              <a:rPr lang="en-US" altLang="zh-CN" sz="2000" b="1" i="0" dirty="0">
                <a:effectLst/>
              </a:rPr>
              <a:t>Epsilon (ε, eps)</a:t>
            </a:r>
            <a:r>
              <a:rPr lang="en-US" altLang="zh-CN" sz="2000" b="0" i="0" dirty="0">
                <a:effectLst/>
              </a:rPr>
              <a:t>: Radius of the neighborhood around a point</a:t>
            </a:r>
          </a:p>
        </p:txBody>
      </p:sp>
      <p:sp>
        <p:nvSpPr>
          <p:cNvPr id="16" name="文本框 15"/>
          <p:cNvSpPr txBox="1"/>
          <p:nvPr/>
        </p:nvSpPr>
        <p:spPr>
          <a:xfrm>
            <a:off x="723900" y="3132915"/>
            <a:ext cx="6096000" cy="366395"/>
          </a:xfrm>
          <a:prstGeom prst="rect">
            <a:avLst/>
          </a:prstGeom>
          <a:noFill/>
        </p:spPr>
        <p:txBody>
          <a:bodyPr wrap="square" anchor="t">
            <a:spAutoFit/>
          </a:bodyPr>
          <a:lstStyle/>
          <a:p>
            <a:pPr marL="342900" indent="-342900">
              <a:lnSpc>
                <a:spcPts val="2145"/>
              </a:lnSpc>
              <a:spcBef>
                <a:spcPts val="1370"/>
              </a:spcBef>
              <a:spcAft>
                <a:spcPts val="1030"/>
              </a:spcAft>
              <a:buFont typeface="Wingdings" panose="05000000000000000000" charset="0"/>
              <a:buChar char="l"/>
            </a:pPr>
            <a:r>
              <a:rPr lang="en-US" altLang="zh-CN" sz="2000" b="1" i="0" dirty="0">
                <a:effectLst/>
              </a:rPr>
              <a:t>Core Concepts</a:t>
            </a:r>
          </a:p>
        </p:txBody>
      </p:sp>
      <p:sp>
        <p:nvSpPr>
          <p:cNvPr id="18" name="文本框 17"/>
          <p:cNvSpPr txBox="1"/>
          <p:nvPr>
            <p:custDataLst>
              <p:tags r:id="rId1"/>
            </p:custDataLst>
          </p:nvPr>
        </p:nvSpPr>
        <p:spPr>
          <a:xfrm>
            <a:off x="7556008" y="3574186"/>
            <a:ext cx="6096000" cy="398780"/>
          </a:xfrm>
          <a:prstGeom prst="rect">
            <a:avLst/>
          </a:prstGeom>
          <a:noFill/>
        </p:spPr>
        <p:txBody>
          <a:bodyPr wrap="square">
            <a:spAutoFit/>
          </a:bodyPr>
          <a:lstStyle/>
          <a:p>
            <a:pPr marL="285750" indent="-285750">
              <a:buFont typeface="Arial" panose="020B0604020202020204" pitchFamily="34" charset="0"/>
              <a:buChar char="•"/>
            </a:pPr>
            <a:r>
              <a:rPr lang="en-US" altLang="zh-CN" sz="2000" b="1" i="0" dirty="0">
                <a:solidFill>
                  <a:srgbClr val="191B1F"/>
                </a:solidFill>
                <a:effectLst/>
              </a:rPr>
              <a:t>border-point</a:t>
            </a:r>
          </a:p>
        </p:txBody>
      </p:sp>
      <p:sp>
        <p:nvSpPr>
          <p:cNvPr id="20" name="文本框 19"/>
          <p:cNvSpPr txBox="1"/>
          <p:nvPr/>
        </p:nvSpPr>
        <p:spPr>
          <a:xfrm>
            <a:off x="1370965" y="4452522"/>
            <a:ext cx="971074" cy="675640"/>
          </a:xfrm>
          <a:prstGeom prst="rect">
            <a:avLst/>
          </a:prstGeom>
          <a:noFill/>
        </p:spPr>
        <p:txBody>
          <a:bodyPr wrap="square">
            <a:spAutoFit/>
          </a:bodyPr>
          <a:lstStyle/>
          <a:p>
            <a:r>
              <a:rPr lang="en-US" altLang="zh-CN" sz="2000" b="1" i="0" dirty="0">
                <a:solidFill>
                  <a:schemeClr val="tx1"/>
                </a:solidFill>
                <a:effectLst/>
              </a:rPr>
              <a:t>de</a:t>
            </a:r>
            <a:r>
              <a:rPr lang="en-US" altLang="zh-CN" sz="2000" b="1" dirty="0">
                <a:solidFill>
                  <a:schemeClr val="tx1"/>
                </a:solidFill>
              </a:rPr>
              <a:t>n</a:t>
            </a:r>
            <a:r>
              <a:rPr lang="en-US" altLang="zh-CN" sz="2000" b="1" i="0" dirty="0">
                <a:solidFill>
                  <a:schemeClr val="tx1"/>
                </a:solidFill>
                <a:effectLst/>
              </a:rPr>
              <a:t>sit</a:t>
            </a:r>
            <a:r>
              <a:rPr lang="en-US" altLang="zh-CN" b="1" i="0" dirty="0">
                <a:solidFill>
                  <a:srgbClr val="191B1F"/>
                </a:solidFill>
                <a:effectLst/>
              </a:rPr>
              <a:t>y</a:t>
            </a:r>
            <a:endParaRPr lang="zh-CN" altLang="en-US" dirty="0"/>
          </a:p>
        </p:txBody>
      </p:sp>
      <mc:AlternateContent xmlns:mc="http://schemas.openxmlformats.org/markup-compatibility/2006" xmlns:a14="http://schemas.microsoft.com/office/drawing/2010/main">
        <mc:Choice Requires="a14">
          <p:sp>
            <p:nvSpPr>
              <p:cNvPr id="21" name="文本框 20"/>
              <p:cNvSpPr txBox="1"/>
              <p:nvPr/>
            </p:nvSpPr>
            <p:spPr>
              <a:xfrm>
                <a:off x="2514600" y="4462766"/>
                <a:ext cx="3028950"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𝑁</m:t>
                          </m:r>
                        </m:e>
                        <m:sub>
                          <m:r>
                            <a:rPr lang="zh-CN" altLang="en-US" sz="2000" i="1" smtClean="0">
                              <a:latin typeface="Cambria Math" panose="02040503050406030204" pitchFamily="18" charset="0"/>
                            </a:rPr>
                            <m:t>𝜀</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𝑋</m:t>
                          </m:r>
                        </m:e>
                        <m:e>
                          <m:r>
                            <a:rPr lang="en-US" altLang="zh-CN" sz="2000" b="0" i="1" smtClean="0">
                              <a:latin typeface="Cambria Math" panose="02040503050406030204" pitchFamily="18" charset="0"/>
                            </a:rPr>
                            <m:t>𝑑</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&lt;</m:t>
                          </m:r>
                          <m:r>
                            <a:rPr lang="en-US" altLang="zh-CN" sz="2000" i="1">
                              <a:latin typeface="Cambria Math" panose="02040503050406030204" pitchFamily="18" charset="0"/>
                              <a:ea typeface="Cambria Math" panose="02040503050406030204" pitchFamily="18" charset="0"/>
                            </a:rPr>
                            <m:t>𝜀</m:t>
                          </m:r>
                        </m:e>
                      </m:d>
                    </m:oMath>
                  </m:oMathPara>
                </a14:m>
                <a:endParaRPr lang="en-US" altLang="zh-CN" sz="2000" i="1" dirty="0">
                  <a:latin typeface="Cambria Math" panose="02040503050406030204" pitchFamily="18" charset="0"/>
                  <a:ea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2514600" y="4462766"/>
                <a:ext cx="3028950" cy="307340"/>
              </a:xfrm>
              <a:prstGeom prst="rect">
                <a:avLst/>
              </a:prstGeom>
              <a:blipFill rotWithShape="1">
                <a:blip r:embed="rId12"/>
                <a:stretch>
                  <a:fillRect t="-202" r="-2327" b="2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2514600" y="4835771"/>
                <a:ext cx="13806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𝜌</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m:t>
                          </m:r>
                        </m:e>
                        <m:sub>
                          <m:r>
                            <a:rPr lang="zh-CN" altLang="en-US" i="1" smtClean="0">
                              <a:latin typeface="Cambria Math" panose="02040503050406030204" pitchFamily="18" charset="0"/>
                            </a:rPr>
                            <m:t>𝜀</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oMath>
                  </m:oMathPara>
                </a14:m>
                <a:endParaRPr lang="zh-CN" altLang="en-US" dirty="0"/>
              </a:p>
            </p:txBody>
          </p:sp>
        </mc:Choice>
        <mc:Fallback xmlns="">
          <p:sp>
            <p:nvSpPr>
              <p:cNvPr id="22" name="文本框 21"/>
              <p:cNvSpPr txBox="1">
                <a:spLocks noRot="1" noChangeAspect="1" noMove="1" noResize="1" noEditPoints="1" noAdjustHandles="1" noChangeArrowheads="1" noChangeShapeType="1" noTextEdit="1"/>
              </p:cNvSpPr>
              <p:nvPr/>
            </p:nvSpPr>
            <p:spPr>
              <a:xfrm>
                <a:off x="2514600" y="4835771"/>
                <a:ext cx="1380699" cy="276999"/>
              </a:xfrm>
              <a:prstGeom prst="rect">
                <a:avLst/>
              </a:prstGeom>
              <a:blipFill rotWithShape="1">
                <a:blip r:embed="rId13"/>
                <a:stretch>
                  <a:fillRect t="-89" r="-1043" b="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9895495" y="4452632"/>
                <a:ext cx="1630045"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𝑦</m:t>
                      </m:r>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zh-CN" altLang="en-US" sz="2000" i="1">
                              <a:latin typeface="Cambria Math" panose="02040503050406030204" pitchFamily="18" charset="0"/>
                            </a:rPr>
                            <m:t>𝜀</m:t>
                          </m:r>
                        </m:sub>
                      </m:s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smtClean="0">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𝑋</m:t>
                          </m:r>
                        </m:e>
                        <m:sub>
                          <m:r>
                            <a:rPr lang="en-US" altLang="zh-CN" sz="2000" b="0" i="1" smtClean="0">
                              <a:latin typeface="Cambria Math" panose="02040503050406030204" pitchFamily="18" charset="0"/>
                              <a:ea typeface="Cambria Math" panose="02040503050406030204" pitchFamily="18" charset="0"/>
                            </a:rPr>
                            <m:t>𝑐</m:t>
                          </m:r>
                        </m:sub>
                      </m:sSub>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9895495" y="4452632"/>
                <a:ext cx="1630045" cy="307340"/>
              </a:xfrm>
              <a:prstGeom prst="rect">
                <a:avLst/>
              </a:prstGeom>
              <a:blipFill rotWithShape="1">
                <a:blip r:embed="rId14"/>
                <a:stretch>
                  <a:fillRect l="-18" t="-4" r="-4306" b="4"/>
                </a:stretch>
              </a:blipFill>
            </p:spPr>
            <p:txBody>
              <a:bodyPr/>
              <a:lstStyle/>
              <a:p>
                <a:r>
                  <a:rPr lang="zh-CN" altLang="en-US">
                    <a:noFill/>
                  </a:rPr>
                  <a:t> </a:t>
                </a:r>
              </a:p>
            </p:txBody>
          </p:sp>
        </mc:Fallback>
      </mc:AlternateContent>
      <p:sp>
        <p:nvSpPr>
          <p:cNvPr id="25" name="文本框 24"/>
          <p:cNvSpPr txBox="1"/>
          <p:nvPr>
            <p:custDataLst>
              <p:tags r:id="rId2"/>
            </p:custDataLst>
          </p:nvPr>
        </p:nvSpPr>
        <p:spPr>
          <a:xfrm>
            <a:off x="9914320" y="3967472"/>
            <a:ext cx="605790" cy="398780"/>
          </a:xfrm>
          <a:prstGeom prst="rect">
            <a:avLst/>
          </a:prstGeom>
          <a:noFill/>
        </p:spPr>
        <p:txBody>
          <a:bodyPr wrap="none" rtlCol="0">
            <a:spAutoFit/>
          </a:bodyPr>
          <a:lstStyle/>
          <a:p>
            <a:r>
              <a:rPr lang="en-US" altLang="zh-CN" sz="2000" dirty="0"/>
              <a:t>and</a:t>
            </a:r>
          </a:p>
        </p:txBody>
      </p:sp>
      <p:sp>
        <p:nvSpPr>
          <p:cNvPr id="26" name="文本框 25"/>
          <p:cNvSpPr txBox="1"/>
          <p:nvPr>
            <p:custDataLst>
              <p:tags r:id="rId3"/>
            </p:custDataLst>
          </p:nvPr>
        </p:nvSpPr>
        <p:spPr>
          <a:xfrm>
            <a:off x="7556008" y="3954996"/>
            <a:ext cx="1593215" cy="398780"/>
          </a:xfrm>
          <a:prstGeom prst="rect">
            <a:avLst/>
          </a:prstGeom>
          <a:noFill/>
        </p:spPr>
        <p:txBody>
          <a:bodyPr wrap="none" rtlCol="0">
            <a:spAutoFit/>
          </a:bodyPr>
          <a:lstStyle/>
          <a:p>
            <a:r>
              <a:rPr lang="en-US" altLang="zh-CN" sz="2000" dirty="0"/>
              <a:t>Condition: if </a:t>
            </a:r>
          </a:p>
        </p:txBody>
      </p:sp>
      <mc:AlternateContent xmlns:mc="http://schemas.openxmlformats.org/markup-compatibility/2006" xmlns:a14="http://schemas.microsoft.com/office/drawing/2010/main">
        <mc:Choice Requires="a14">
          <p:sp>
            <p:nvSpPr>
              <p:cNvPr id="27" name="文本框 26"/>
              <p:cNvSpPr txBox="1"/>
              <p:nvPr/>
            </p:nvSpPr>
            <p:spPr>
              <a:xfrm>
                <a:off x="9039368" y="4037580"/>
                <a:ext cx="803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𝑛𝑐</m:t>
                          </m:r>
                        </m:sub>
                      </m:sSub>
                    </m:oMath>
                  </m:oMathPara>
                </a14:m>
                <a:endParaRPr lang="zh-CN" altLang="en-US" dirty="0"/>
              </a:p>
            </p:txBody>
          </p:sp>
        </mc:Choice>
        <mc:Fallback xmlns="">
          <p:sp>
            <p:nvSpPr>
              <p:cNvPr id="27" name="文本框 26"/>
              <p:cNvSpPr txBox="1">
                <a:spLocks noRot="1" noChangeAspect="1" noMove="1" noResize="1" noEditPoints="1" noAdjustHandles="1" noChangeArrowheads="1" noChangeShapeType="1" noTextEdit="1"/>
              </p:cNvSpPr>
              <p:nvPr/>
            </p:nvSpPr>
            <p:spPr>
              <a:xfrm>
                <a:off x="9039368" y="4037580"/>
                <a:ext cx="803618" cy="276999"/>
              </a:xfrm>
              <a:prstGeom prst="rect">
                <a:avLst/>
              </a:prstGeom>
              <a:blipFill rotWithShape="1">
                <a:blip r:embed="rId15"/>
                <a:stretch>
                  <a:fillRect l="-18" t="-90" r="-2152" b="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10686988" y="4016543"/>
                <a:ext cx="613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oMath>
                  </m:oMathPara>
                </a14:m>
                <a:endParaRPr lang="zh-CN" altLang="en-US" dirty="0"/>
              </a:p>
            </p:txBody>
          </p:sp>
        </mc:Choice>
        <mc:Fallback xmlns="">
          <p:sp>
            <p:nvSpPr>
              <p:cNvPr id="28" name="文本框 27"/>
              <p:cNvSpPr txBox="1">
                <a:spLocks noRot="1" noChangeAspect="1" noMove="1" noResize="1" noEditPoints="1" noAdjustHandles="1" noChangeArrowheads="1" noChangeShapeType="1" noTextEdit="1"/>
              </p:cNvSpPr>
              <p:nvPr/>
            </p:nvSpPr>
            <p:spPr>
              <a:xfrm>
                <a:off x="10686988" y="4016543"/>
                <a:ext cx="613950" cy="276999"/>
              </a:xfrm>
              <a:prstGeom prst="rect">
                <a:avLst/>
              </a:prstGeom>
              <a:blipFill rotWithShape="1">
                <a:blip r:embed="rId16"/>
                <a:stretch>
                  <a:fillRect l="-93" t="-61" r="-2404" b="111"/>
                </a:stretch>
              </a:blipFill>
            </p:spPr>
            <p:txBody>
              <a:bodyPr/>
              <a:lstStyle/>
              <a:p>
                <a:r>
                  <a:rPr lang="zh-CN" altLang="en-US">
                    <a:noFill/>
                  </a:rPr>
                  <a:t> </a:t>
                </a:r>
              </a:p>
            </p:txBody>
          </p:sp>
        </mc:Fallback>
      </mc:AlternateContent>
      <p:sp>
        <p:nvSpPr>
          <p:cNvPr id="29" name="文本框 28"/>
          <p:cNvSpPr txBox="1"/>
          <p:nvPr>
            <p:custDataLst>
              <p:tags r:id="rId4"/>
            </p:custDataLst>
          </p:nvPr>
        </p:nvSpPr>
        <p:spPr>
          <a:xfrm>
            <a:off x="8547859" y="4360427"/>
            <a:ext cx="1113790" cy="398780"/>
          </a:xfrm>
          <a:prstGeom prst="rect">
            <a:avLst/>
          </a:prstGeom>
          <a:noFill/>
        </p:spPr>
        <p:txBody>
          <a:bodyPr wrap="none" rtlCol="0">
            <a:spAutoFit/>
          </a:bodyPr>
          <a:lstStyle/>
          <a:p>
            <a:r>
              <a:rPr lang="en-US" altLang="zh-CN" sz="2000" dirty="0"/>
              <a:t>satisfied</a:t>
            </a:r>
          </a:p>
        </p:txBody>
      </p:sp>
      <p:grpSp>
        <p:nvGrpSpPr>
          <p:cNvPr id="48" name="组合 47"/>
          <p:cNvGrpSpPr/>
          <p:nvPr>
            <p:custDataLst>
              <p:tags r:id="rId5"/>
            </p:custDataLst>
          </p:nvPr>
        </p:nvGrpSpPr>
        <p:grpSpPr>
          <a:xfrm>
            <a:off x="7588589" y="4940987"/>
            <a:ext cx="3369475" cy="709017"/>
            <a:chOff x="7556008" y="5072832"/>
            <a:chExt cx="3369475" cy="709017"/>
          </a:xfrm>
        </p:grpSpPr>
        <p:sp>
          <p:nvSpPr>
            <p:cNvPr id="31" name="文本框 30"/>
            <p:cNvSpPr txBox="1"/>
            <p:nvPr>
              <p:custDataLst>
                <p:tags r:id="rId8"/>
              </p:custDataLst>
            </p:nvPr>
          </p:nvSpPr>
          <p:spPr>
            <a:xfrm>
              <a:off x="7556008" y="5072832"/>
              <a:ext cx="3232072" cy="398780"/>
            </a:xfrm>
            <a:prstGeom prst="rect">
              <a:avLst/>
            </a:prstGeom>
            <a:noFill/>
          </p:spPr>
          <p:txBody>
            <a:bodyPr wrap="square">
              <a:spAutoFit/>
            </a:bodyPr>
            <a:lstStyle/>
            <a:p>
              <a:pPr marL="285750" indent="-285750">
                <a:buFont typeface="Arial" panose="020B0604020202020204" pitchFamily="34" charset="0"/>
                <a:buChar char="•"/>
              </a:pPr>
              <a:r>
                <a:rPr lang="en-US" altLang="zh-CN" sz="2000" b="1" dirty="0"/>
                <a:t>noise-point</a:t>
              </a:r>
            </a:p>
          </p:txBody>
        </p:sp>
        <mc:AlternateContent xmlns:mc="http://schemas.openxmlformats.org/markup-compatibility/2006" xmlns:a14="http://schemas.microsoft.com/office/drawing/2010/main">
          <mc:Choice Requires="a14">
            <p:sp>
              <p:nvSpPr>
                <p:cNvPr id="32" name="文本框 31"/>
                <p:cNvSpPr txBox="1"/>
                <p:nvPr/>
              </p:nvSpPr>
              <p:spPr>
                <a:xfrm>
                  <a:off x="7857727" y="5445761"/>
                  <a:ext cx="604520"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𝑋</m:t>
                        </m:r>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857727" y="5445761"/>
                  <a:ext cx="604520" cy="307340"/>
                </a:xfrm>
                <a:prstGeom prst="rect">
                  <a:avLst/>
                </a:prstGeom>
                <a:blipFill rotWithShape="1">
                  <a:blip r:embed="rId1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8908558" y="5438221"/>
                  <a:ext cx="706120"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𝑥</m:t>
                        </m:r>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𝑐</m:t>
                            </m:r>
                          </m:sub>
                        </m:sSub>
                      </m:oMath>
                    </m:oMathPara>
                  </a14:m>
                  <a:endParaRPr lang="en-US" altLang="zh-CN" sz="2000" b="0" i="1" dirty="0">
                    <a:latin typeface="Cambria Math" panose="02040503050406030204" pitchFamily="18" charset="0"/>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8908558" y="5438221"/>
                  <a:ext cx="706120" cy="307340"/>
                </a:xfrm>
                <a:prstGeom prst="rect">
                  <a:avLst/>
                </a:prstGeom>
                <a:blipFill rotWithShape="1">
                  <a:blip r:embed="rId18"/>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10084108" y="5412517"/>
                  <a:ext cx="841375"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𝑥</m:t>
                        </m:r>
                        <m:r>
                          <a:rPr lang="en-US" altLang="zh-CN" sz="2000"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𝑏𝑑</m:t>
                            </m:r>
                          </m:sub>
                        </m:sSub>
                      </m:oMath>
                    </m:oMathPara>
                  </a14:m>
                  <a:endParaRPr lang="en-US" altLang="zh-CN" sz="2000" b="0" i="1" dirty="0">
                    <a:latin typeface="Cambria Math" panose="02040503050406030204" pitchFamily="18" charset="0"/>
                  </a:endParaRPr>
                </a:p>
              </p:txBody>
            </p:sp>
          </mc:Choice>
          <mc:Fallback xmlns="">
            <p:sp>
              <p:nvSpPr>
                <p:cNvPr id="34" name="文本框 33"/>
                <p:cNvSpPr txBox="1">
                  <a:spLocks noRot="1" noChangeAspect="1" noMove="1" noResize="1" noEditPoints="1" noAdjustHandles="1" noChangeArrowheads="1" noChangeShapeType="1" noTextEdit="1"/>
                </p:cNvSpPr>
                <p:nvPr/>
              </p:nvSpPr>
              <p:spPr>
                <a:xfrm>
                  <a:off x="10084108" y="5412517"/>
                  <a:ext cx="841375" cy="307340"/>
                </a:xfrm>
                <a:prstGeom prst="rect">
                  <a:avLst/>
                </a:prstGeom>
                <a:blipFill rotWithShape="1">
                  <a:blip r:embed="rId19"/>
                </a:blipFill>
              </p:spPr>
              <p:txBody>
                <a:bodyPr/>
                <a:lstStyle/>
                <a:p>
                  <a:r>
                    <a:rPr lang="zh-CN" altLang="en-US">
                      <a:noFill/>
                    </a:rPr>
                    <a:t> </a:t>
                  </a:r>
                </a:p>
              </p:txBody>
            </p:sp>
          </mc:Fallback>
        </mc:AlternateContent>
        <p:sp>
          <p:nvSpPr>
            <p:cNvPr id="35" name="文本框 34"/>
            <p:cNvSpPr txBox="1"/>
            <p:nvPr>
              <p:custDataLst>
                <p:tags r:id="rId9"/>
              </p:custDataLst>
            </p:nvPr>
          </p:nvSpPr>
          <p:spPr>
            <a:xfrm>
              <a:off x="8567231" y="5412517"/>
              <a:ext cx="242374" cy="369332"/>
            </a:xfrm>
            <a:prstGeom prst="rect">
              <a:avLst/>
            </a:prstGeom>
            <a:noFill/>
          </p:spPr>
          <p:txBody>
            <a:bodyPr wrap="none" rtlCol="0">
              <a:spAutoFit/>
            </a:bodyPr>
            <a:lstStyle/>
            <a:p>
              <a:r>
                <a:rPr lang="en-US" altLang="zh-CN" dirty="0"/>
                <a:t>,</a:t>
              </a:r>
              <a:endParaRPr lang="zh-CN" altLang="en-US" dirty="0"/>
            </a:p>
          </p:txBody>
        </p:sp>
        <p:sp>
          <p:nvSpPr>
            <p:cNvPr id="36" name="文本框 35"/>
            <p:cNvSpPr txBox="1"/>
            <p:nvPr>
              <p:custDataLst>
                <p:tags r:id="rId10"/>
              </p:custDataLst>
            </p:nvPr>
          </p:nvSpPr>
          <p:spPr>
            <a:xfrm>
              <a:off x="9583521" y="5367561"/>
              <a:ext cx="538930" cy="369332"/>
            </a:xfrm>
            <a:prstGeom prst="rect">
              <a:avLst/>
            </a:prstGeom>
            <a:noFill/>
          </p:spPr>
          <p:txBody>
            <a:bodyPr wrap="none" rtlCol="0">
              <a:spAutoFit/>
            </a:bodyPr>
            <a:lstStyle/>
            <a:p>
              <a:r>
                <a:rPr lang="en-US" altLang="zh-CN" dirty="0"/>
                <a:t>and</a:t>
              </a:r>
              <a:endParaRPr lang="zh-CN" altLang="en-US" dirty="0"/>
            </a:p>
          </p:txBody>
        </p:sp>
      </p:grpSp>
      <p:grpSp>
        <p:nvGrpSpPr>
          <p:cNvPr id="41" name="组合 40"/>
          <p:cNvGrpSpPr/>
          <p:nvPr>
            <p:custDataLst>
              <p:tags r:id="rId6"/>
            </p:custDataLst>
          </p:nvPr>
        </p:nvGrpSpPr>
        <p:grpSpPr>
          <a:xfrm>
            <a:off x="7935554" y="5878686"/>
            <a:ext cx="2871605" cy="896213"/>
            <a:chOff x="8152183" y="4800349"/>
            <a:chExt cx="2871605" cy="896213"/>
          </a:xfrm>
        </p:grpSpPr>
        <mc:AlternateContent xmlns:mc="http://schemas.openxmlformats.org/markup-compatibility/2006" xmlns:a14="http://schemas.microsoft.com/office/drawing/2010/main">
          <mc:Choice Requires="a14">
            <p:sp>
              <p:nvSpPr>
                <p:cNvPr id="37" name="文本框 36"/>
                <p:cNvSpPr txBox="1"/>
                <p:nvPr/>
              </p:nvSpPr>
              <p:spPr>
                <a:xfrm>
                  <a:off x="8152183" y="4835771"/>
                  <a:ext cx="278765"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𝑐</m:t>
                            </m:r>
                          </m:sub>
                        </m:sSub>
                      </m:oMath>
                    </m:oMathPara>
                  </a14:m>
                  <a:endParaRPr lang="en-US" altLang="zh-CN" sz="2000" b="0" i="1" dirty="0">
                    <a:latin typeface="Cambria Math" panose="02040503050406030204" pitchFamily="18" charset="0"/>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8152183" y="4835771"/>
                  <a:ext cx="278765" cy="307340"/>
                </a:xfrm>
                <a:prstGeom prst="rect">
                  <a:avLst/>
                </a:prstGeom>
                <a:blipFill rotWithShape="1">
                  <a:blip r:embed="rId20"/>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8152183" y="5299536"/>
                  <a:ext cx="387985"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𝑏𝑑</m:t>
                            </m:r>
                          </m:sub>
                        </m:sSub>
                      </m:oMath>
                    </m:oMathPara>
                  </a14:m>
                  <a:endParaRPr lang="zh-CN" altLang="en-US" dirty="0"/>
                </a:p>
              </p:txBody>
            </p:sp>
          </mc:Choice>
          <mc:Fallback xmlns="">
            <p:sp>
              <p:nvSpPr>
                <p:cNvPr id="38" name="文本框 37"/>
                <p:cNvSpPr txBox="1">
                  <a:spLocks noRot="1" noChangeAspect="1" noMove="1" noResize="1" noEditPoints="1" noAdjustHandles="1" noChangeArrowheads="1" noChangeShapeType="1" noTextEdit="1"/>
                </p:cNvSpPr>
                <p:nvPr/>
              </p:nvSpPr>
              <p:spPr>
                <a:xfrm>
                  <a:off x="8152183" y="5299536"/>
                  <a:ext cx="387985" cy="276860"/>
                </a:xfrm>
                <a:prstGeom prst="rect">
                  <a:avLst/>
                </a:prstGeom>
                <a:blipFill rotWithShape="1">
                  <a:blip r:embed="rId21"/>
                </a:blipFill>
              </p:spPr>
              <p:txBody>
                <a:bodyPr/>
                <a:lstStyle/>
                <a:p>
                  <a:r>
                    <a:rPr lang="zh-CN" altLang="en-US">
                      <a:noFill/>
                    </a:rPr>
                    <a:t> </a:t>
                  </a:r>
                </a:p>
              </p:txBody>
            </p:sp>
          </mc:Fallback>
        </mc:AlternateContent>
        <p:sp>
          <p:nvSpPr>
            <p:cNvPr id="39" name="文本框 38"/>
            <p:cNvSpPr txBox="1"/>
            <p:nvPr>
              <p:custDataLst>
                <p:tags r:id="rId7"/>
              </p:custDataLst>
            </p:nvPr>
          </p:nvSpPr>
          <p:spPr>
            <a:xfrm>
              <a:off x="8579339" y="4800349"/>
              <a:ext cx="2157095" cy="398780"/>
            </a:xfrm>
            <a:prstGeom prst="rect">
              <a:avLst/>
            </a:prstGeom>
            <a:noFill/>
          </p:spPr>
          <p:txBody>
            <a:bodyPr wrap="none" rtlCol="0">
              <a:spAutoFit/>
            </a:bodyPr>
            <a:lstStyle/>
            <a:p>
              <a:r>
                <a:rPr lang="en-US" altLang="zh-CN" sz="2000" dirty="0"/>
                <a:t>Set of core points</a:t>
              </a:r>
            </a:p>
          </p:txBody>
        </p:sp>
        <p:sp>
          <p:nvSpPr>
            <p:cNvPr id="40" name="文本框 39"/>
            <p:cNvSpPr txBox="1"/>
            <p:nvPr/>
          </p:nvSpPr>
          <p:spPr>
            <a:xfrm>
              <a:off x="8627298" y="5297782"/>
              <a:ext cx="2396490" cy="398780"/>
            </a:xfrm>
            <a:prstGeom prst="rect">
              <a:avLst/>
            </a:prstGeom>
            <a:noFill/>
          </p:spPr>
          <p:txBody>
            <a:bodyPr wrap="none" rtlCol="0">
              <a:spAutoFit/>
            </a:bodyPr>
            <a:lstStyle/>
            <a:p>
              <a:r>
                <a:rPr lang="en-US" altLang="zh-CN" sz="2000" dirty="0"/>
                <a:t>Set of border points</a:t>
              </a:r>
            </a:p>
          </p:txBody>
        </p:sp>
      </p:grpSp>
      <p:sp>
        <p:nvSpPr>
          <p:cNvPr id="42" name="文本框 41"/>
          <p:cNvSpPr txBox="1"/>
          <p:nvPr/>
        </p:nvSpPr>
        <p:spPr>
          <a:xfrm>
            <a:off x="1229400" y="5207619"/>
            <a:ext cx="6096000" cy="398780"/>
          </a:xfrm>
          <a:prstGeom prst="rect">
            <a:avLst/>
          </a:prstGeom>
          <a:noFill/>
        </p:spPr>
        <p:txBody>
          <a:bodyPr wrap="square">
            <a:spAutoFit/>
          </a:bodyPr>
          <a:lstStyle/>
          <a:p>
            <a:r>
              <a:rPr lang="en-US" altLang="zh-CN" sz="2000" b="1" dirty="0">
                <a:solidFill>
                  <a:schemeClr val="tx1"/>
                </a:solidFill>
              </a:rPr>
              <a:t>core point</a:t>
            </a:r>
          </a:p>
        </p:txBody>
      </p:sp>
      <mc:AlternateContent xmlns:mc="http://schemas.openxmlformats.org/markup-compatibility/2006" xmlns:a14="http://schemas.microsoft.com/office/drawing/2010/main">
        <mc:Choice Requires="a14">
          <p:sp>
            <p:nvSpPr>
              <p:cNvPr id="43" name="文本框 42"/>
              <p:cNvSpPr txBox="1"/>
              <p:nvPr/>
            </p:nvSpPr>
            <p:spPr>
              <a:xfrm>
                <a:off x="2761774" y="5596677"/>
                <a:ext cx="604520"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𝑋</m:t>
                      </m:r>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2761774" y="5596677"/>
                <a:ext cx="604520" cy="307340"/>
              </a:xfrm>
              <a:prstGeom prst="rect">
                <a:avLst/>
              </a:prstGeom>
              <a:blipFill rotWithShape="1">
                <a:blip r:embed="rId17"/>
                <a:stretch>
                  <a:fillRect l="-26" t="-137" r="-11213" b="1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2625884" y="6068391"/>
                <a:ext cx="972820" cy="276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b="0" i="1" smtClean="0">
                          <a:latin typeface="Cambria Math" panose="02040503050406030204" pitchFamily="18" charset="0"/>
                        </a:rPr>
                        <m:t>𝜌</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𝑀</m:t>
                      </m:r>
                    </m:oMath>
                  </m:oMathPara>
                </a14:m>
                <a:endParaRPr lang="zh-CN" altLang="en-US" dirty="0"/>
              </a:p>
            </p:txBody>
          </p:sp>
        </mc:Choice>
        <mc:Fallback xmlns="">
          <p:sp>
            <p:nvSpPr>
              <p:cNvPr id="45" name="文本框 44"/>
              <p:cNvSpPr txBox="1">
                <a:spLocks noRot="1" noChangeAspect="1" noMove="1" noResize="1" noEditPoints="1" noAdjustHandles="1" noChangeArrowheads="1" noChangeShapeType="1" noTextEdit="1"/>
              </p:cNvSpPr>
              <p:nvPr/>
            </p:nvSpPr>
            <p:spPr>
              <a:xfrm>
                <a:off x="2625884" y="6068391"/>
                <a:ext cx="972820" cy="276860"/>
              </a:xfrm>
              <a:prstGeom prst="rect">
                <a:avLst/>
              </a:prstGeom>
              <a:blipFill rotWithShape="1">
                <a:blip r:embed="rId22"/>
                <a:stretch>
                  <a:fillRect l="-16" t="-120" r="-3117" b="1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723900" y="6357620"/>
                <a:ext cx="6738620" cy="398780"/>
              </a:xfrm>
              <a:prstGeom prst="rect">
                <a:avLst/>
              </a:prstGeom>
              <a:noFill/>
            </p:spPr>
            <p:txBody>
              <a:bodyPr wrap="square">
                <a:spAutoFit/>
              </a:bodyPr>
              <a:lstStyle/>
              <a:p>
                <a14:m>
                  <m:oMath xmlns:m="http://schemas.openxmlformats.org/officeDocument/2006/math">
                    <m:r>
                      <a:rPr lang="en-US" altLang="zh-CN" sz="2000" i="1" dirty="0" smtClean="0">
                        <a:latin typeface="Cambria Math" panose="02040503050406030204" pitchFamily="18" charset="0"/>
                      </a:rPr>
                      <m:t>𝑀</m:t>
                    </m:r>
                  </m:oMath>
                </a14:m>
                <a:r>
                  <a:rPr lang="en-US" altLang="zh-CN" sz="2000" dirty="0"/>
                  <a:t> for t</a:t>
                </a:r>
                <a:r>
                  <a:rPr lang="zh-CN" altLang="en-US" sz="2000" dirty="0"/>
                  <a:t>he neighborhood density threshold of</a:t>
                </a:r>
                <a:r>
                  <a:rPr lang="en-US" altLang="zh-CN" sz="2000" dirty="0"/>
                  <a:t> </a:t>
                </a:r>
                <a:r>
                  <a:rPr lang="zh-CN" altLang="en-US" sz="2000" dirty="0"/>
                  <a:t>clustering</a:t>
                </a:r>
              </a:p>
            </p:txBody>
          </p:sp>
        </mc:Choice>
        <mc:Fallback xmlns="">
          <p:sp>
            <p:nvSpPr>
              <p:cNvPr id="47" name="文本框 46"/>
              <p:cNvSpPr txBox="1">
                <a:spLocks noRot="1" noChangeAspect="1" noMove="1" noResize="1" noEditPoints="1" noAdjustHandles="1" noChangeArrowheads="1" noChangeShapeType="1" noTextEdit="1"/>
              </p:cNvSpPr>
              <p:nvPr/>
            </p:nvSpPr>
            <p:spPr>
              <a:xfrm>
                <a:off x="723900" y="6357620"/>
                <a:ext cx="6738620" cy="398780"/>
              </a:xfrm>
              <a:prstGeom prst="rect">
                <a:avLst/>
              </a:prstGeom>
              <a:blipFill rotWithShape="1">
                <a:blip r:embed="rId23"/>
                <a:stretch>
                  <a:fillRect/>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23900" y="355600"/>
            <a:ext cx="11322050" cy="460375"/>
          </a:xfrm>
          <a:prstGeom prst="rect">
            <a:avLst/>
          </a:prstGeom>
          <a:noFill/>
        </p:spPr>
        <p:txBody>
          <a:bodyPr wrap="square">
            <a:spAutoFit/>
          </a:bodyPr>
          <a:lstStyle/>
          <a:p>
            <a:r>
              <a:rPr lang="en-US" altLang="zh-CN" sz="2400">
                <a:solidFill>
                  <a:schemeClr val="accent6">
                    <a:lumMod val="75000"/>
                  </a:schemeClr>
                </a:solidFill>
                <a:latin typeface="+mj-ea"/>
                <a:ea typeface="+mj-ea"/>
              </a:rPr>
              <a:t>Density-Based Spatial Clustering of Applications with Noise </a:t>
            </a:r>
            <a:r>
              <a:rPr lang="en-US" altLang="zh-CN" sz="2400" b="0" i="0" u="none" strike="noStrike" baseline="0">
                <a:solidFill>
                  <a:schemeClr val="accent6">
                    <a:lumMod val="75000"/>
                  </a:schemeClr>
                </a:solidFill>
                <a:latin typeface="+mj-ea"/>
                <a:ea typeface="+mj-ea"/>
              </a:rPr>
              <a:t>(</a:t>
            </a:r>
            <a:r>
              <a:rPr lang="en-US" altLang="zh-CN" sz="2400">
                <a:solidFill>
                  <a:schemeClr val="accent6">
                    <a:lumMod val="75000"/>
                  </a:schemeClr>
                </a:solidFill>
                <a:latin typeface="+mj-ea"/>
                <a:ea typeface="+mj-ea"/>
              </a:rPr>
              <a:t>DBSCAN</a:t>
            </a:r>
            <a:r>
              <a:rPr lang="en-US" altLang="zh-CN" sz="2400" b="0" i="0" u="none" strike="noStrike" baseline="0">
                <a:solidFill>
                  <a:schemeClr val="accent6">
                    <a:lumMod val="75000"/>
                  </a:schemeClr>
                </a:solidFill>
                <a:latin typeface="+mj-ea"/>
                <a:ea typeface="+mj-ea"/>
              </a:rPr>
              <a:t>)</a:t>
            </a:r>
          </a:p>
        </p:txBody>
      </p:sp>
      <p:sp>
        <p:nvSpPr>
          <p:cNvPr id="4" name="文本框 3"/>
          <p:cNvSpPr txBox="1"/>
          <p:nvPr/>
        </p:nvSpPr>
        <p:spPr>
          <a:xfrm>
            <a:off x="5819775" y="5265084"/>
            <a:ext cx="6096000" cy="1168400"/>
          </a:xfrm>
          <a:prstGeom prst="rect">
            <a:avLst/>
          </a:prstGeom>
          <a:noFill/>
        </p:spPr>
        <p:txBody>
          <a:bodyPr wrap="square">
            <a:spAutoFit/>
          </a:bodyPr>
          <a:lstStyle/>
          <a:p>
            <a:pPr indent="0" fontAlgn="auto">
              <a:lnSpc>
                <a:spcPts val="2800"/>
              </a:lnSpc>
            </a:pPr>
            <a:r>
              <a:rPr lang="en-US" altLang="zh-CN" sz="2000" dirty="0"/>
              <a:t>This algorithm is particularly suited to deal with large datasets with noise, and is able to identify clusters with different sizes and shapes.</a:t>
            </a:r>
          </a:p>
        </p:txBody>
      </p:sp>
      <mc:AlternateContent xmlns:mc="http://schemas.openxmlformats.org/markup-compatibility/2006" xmlns:a14="http://schemas.microsoft.com/office/drawing/2010/main">
        <mc:Choice Requires="a14">
          <p:sp>
            <p:nvSpPr>
              <p:cNvPr id="8" name="文本框 7"/>
              <p:cNvSpPr txBox="1"/>
              <p:nvPr/>
            </p:nvSpPr>
            <p:spPr>
              <a:xfrm>
                <a:off x="828675" y="1902460"/>
                <a:ext cx="6935470" cy="3322955"/>
              </a:xfrm>
              <a:prstGeom prst="rect">
                <a:avLst/>
              </a:prstGeom>
              <a:noFill/>
            </p:spPr>
            <p:txBody>
              <a:bodyPr wrap="square">
                <a:spAutoFit/>
              </a:bodyPr>
              <a:lstStyle/>
              <a:p>
                <a:pPr marL="342900" indent="-342900" fontAlgn="auto">
                  <a:lnSpc>
                    <a:spcPts val="2800"/>
                  </a:lnSpc>
                  <a:buFont typeface="Arial" panose="020B0604020202020204" pitchFamily="34" charset="0"/>
                  <a:buChar char="•"/>
                </a:pPr>
                <a:r>
                  <a:rPr lang="en-US" altLang="zh-CN" sz="2000" dirty="0"/>
                  <a:t>Randomly select an unvisited point </a:t>
                </a:r>
                <a14:m>
                  <m:oMath xmlns:m="http://schemas.openxmlformats.org/officeDocument/2006/math">
                    <m:r>
                      <a:rPr lang="en-US" altLang="zh-CN" sz="2000" i="1" dirty="0" smtClean="0">
                        <a:latin typeface="Cambria Math" panose="02040503050406030204" pitchFamily="18" charset="0"/>
                      </a:rPr>
                      <m:t>𝑝</m:t>
                    </m:r>
                  </m:oMath>
                </a14:m>
                <a:r>
                  <a:rPr lang="en-US" altLang="zh-CN" sz="2000" dirty="0"/>
                  <a:t>.</a:t>
                </a:r>
              </a:p>
              <a:p>
                <a:pPr indent="0" fontAlgn="auto">
                  <a:lnSpc>
                    <a:spcPts val="2800"/>
                  </a:lnSpc>
                </a:pPr>
                <a:endParaRPr lang="en-US" altLang="zh-CN" sz="2000" dirty="0"/>
              </a:p>
              <a:p>
                <a:pPr marL="342900" indent="-342900" fontAlgn="auto">
                  <a:lnSpc>
                    <a:spcPts val="2800"/>
                  </a:lnSpc>
                  <a:buFont typeface="Arial" panose="020B0604020202020204" pitchFamily="34" charset="0"/>
                  <a:buChar char="•"/>
                </a:pPr>
                <a:r>
                  <a:rPr lang="en-US" altLang="zh-CN" sz="2000" dirty="0"/>
                  <a:t>Find neighbors within </a:t>
                </a:r>
                <a14:m>
                  <m:oMath xmlns:m="http://schemas.openxmlformats.org/officeDocument/2006/math">
                    <m:r>
                      <a:rPr lang="en-US" altLang="zh-CN" sz="2000" i="1" dirty="0" smtClean="0">
                        <a:latin typeface="Cambria Math" panose="02040503050406030204" pitchFamily="18" charset="0"/>
                      </a:rPr>
                      <m:t>𝑒𝑝𝑠</m:t>
                    </m:r>
                  </m:oMath>
                </a14:m>
                <a:r>
                  <a:rPr lang="en-US" altLang="zh-CN" sz="2000" dirty="0"/>
                  <a:t> distance.</a:t>
                </a:r>
              </a:p>
              <a:p>
                <a:pPr indent="0" fontAlgn="auto">
                  <a:lnSpc>
                    <a:spcPts val="2800"/>
                  </a:lnSpc>
                </a:pPr>
                <a:r>
                  <a:rPr lang="en-US" altLang="zh-CN" sz="2000" b="1" dirty="0"/>
                  <a:t>    If</a:t>
                </a:r>
                <a:r>
                  <a:rPr lang="en-US" altLang="zh-CN" sz="2000" dirty="0"/>
                  <a:t> </a:t>
                </a:r>
                <a14:m>
                  <m:oMath xmlns:m="http://schemas.openxmlformats.org/officeDocument/2006/math">
                    <m:r>
                      <a:rPr lang="en-US" altLang="zh-CN" sz="2000" i="1" dirty="0" smtClean="0">
                        <a:latin typeface="Cambria Math" panose="02040503050406030204" pitchFamily="18" charset="0"/>
                      </a:rPr>
                      <m:t>𝑝</m:t>
                    </m:r>
                  </m:oMath>
                </a14:m>
                <a:r>
                  <a:rPr lang="en-US" altLang="zh-CN" sz="2000" dirty="0"/>
                  <a:t> is a core point:</a:t>
                </a:r>
              </a:p>
              <a:p>
                <a:pPr indent="0" fontAlgn="auto">
                  <a:lnSpc>
                    <a:spcPts val="2800"/>
                  </a:lnSpc>
                </a:pPr>
                <a:r>
                  <a:rPr lang="en-US" altLang="zh-CN" sz="2000" dirty="0"/>
                  <a:t>             Create a new cluster.</a:t>
                </a:r>
              </a:p>
              <a:p>
                <a:pPr indent="0" fontAlgn="auto">
                  <a:lnSpc>
                    <a:spcPts val="2800"/>
                  </a:lnSpc>
                </a:pPr>
                <a:r>
                  <a:rPr lang="en-US" altLang="zh-CN" sz="2000" dirty="0"/>
                  <a:t>	Recursively add all density-connected points.</a:t>
                </a:r>
              </a:p>
              <a:p>
                <a:pPr indent="0" fontAlgn="auto">
                  <a:lnSpc>
                    <a:spcPts val="2800"/>
                  </a:lnSpc>
                </a:pPr>
                <a:r>
                  <a:rPr lang="en-US" altLang="zh-CN" sz="2000" b="1" dirty="0"/>
                  <a:t>    Else</a:t>
                </a:r>
                <a:r>
                  <a:rPr lang="en-US" altLang="zh-CN" sz="2000" dirty="0"/>
                  <a:t>, mark </a:t>
                </a:r>
                <a14:m>
                  <m:oMath xmlns:m="http://schemas.openxmlformats.org/officeDocument/2006/math">
                    <m:r>
                      <a:rPr lang="en-US" altLang="zh-CN" sz="2000" i="1" dirty="0" smtClean="0">
                        <a:latin typeface="Cambria Math" panose="02040503050406030204" pitchFamily="18" charset="0"/>
                      </a:rPr>
                      <m:t>𝑝</m:t>
                    </m:r>
                  </m:oMath>
                </a14:m>
                <a:r>
                  <a:rPr lang="en-US" altLang="zh-CN" sz="2000" dirty="0"/>
                  <a:t> as noise.</a:t>
                </a:r>
              </a:p>
              <a:p>
                <a:pPr indent="0" fontAlgn="auto">
                  <a:lnSpc>
                    <a:spcPts val="2800"/>
                  </a:lnSpc>
                </a:pPr>
                <a:endParaRPr lang="en-US" altLang="zh-CN" sz="2000" dirty="0"/>
              </a:p>
              <a:p>
                <a:pPr marL="342900" indent="-342900" fontAlgn="auto">
                  <a:lnSpc>
                    <a:spcPts val="2800"/>
                  </a:lnSpc>
                  <a:buFont typeface="Arial" panose="020B0604020202020204" pitchFamily="34" charset="0"/>
                  <a:buChar char="•"/>
                </a:pPr>
                <a:r>
                  <a:rPr lang="en-US" altLang="zh-CN" sz="2000" b="1" dirty="0"/>
                  <a:t>Repeat</a:t>
                </a:r>
                <a:r>
                  <a:rPr lang="en-US" altLang="zh-CN" sz="2000" dirty="0"/>
                  <a:t> until all points are visited</a:t>
                </a:r>
              </a:p>
            </p:txBody>
          </p:sp>
        </mc:Choice>
        <mc:Fallback xmlns="">
          <p:sp>
            <p:nvSpPr>
              <p:cNvPr id="8" name="文本框 7"/>
              <p:cNvSpPr txBox="1">
                <a:spLocks noRot="1" noChangeAspect="1" noMove="1" noResize="1" noEditPoints="1" noAdjustHandles="1" noChangeArrowheads="1" noChangeShapeType="1" noTextEdit="1"/>
              </p:cNvSpPr>
              <p:nvPr/>
            </p:nvSpPr>
            <p:spPr>
              <a:xfrm>
                <a:off x="828675" y="1902460"/>
                <a:ext cx="6935470" cy="3322955"/>
              </a:xfrm>
              <a:prstGeom prst="rect">
                <a:avLst/>
              </a:prstGeom>
              <a:blipFill rotWithShape="1">
                <a:blip r:embed="rId2"/>
                <a:stretch>
                  <a:fillRect/>
                </a:stretch>
              </a:blipFill>
            </p:spPr>
            <p:txBody>
              <a:bodyPr/>
              <a:lstStyle/>
              <a:p>
                <a:r>
                  <a:rPr lang="zh-CN" altLang="en-US">
                    <a:noFill/>
                  </a:rPr>
                  <a:t> </a:t>
                </a:r>
              </a:p>
            </p:txBody>
          </p:sp>
        </mc:Fallback>
      </mc:AlternateContent>
      <p:sp>
        <p:nvSpPr>
          <p:cNvPr id="9" name="文本框 8"/>
          <p:cNvSpPr txBox="1"/>
          <p:nvPr/>
        </p:nvSpPr>
        <p:spPr>
          <a:xfrm>
            <a:off x="828675" y="1381957"/>
            <a:ext cx="1457960" cy="398780"/>
          </a:xfrm>
          <a:prstGeom prst="rect">
            <a:avLst/>
          </a:prstGeom>
          <a:noFill/>
        </p:spPr>
        <p:txBody>
          <a:bodyPr wrap="none" rtlCol="0">
            <a:spAutoFit/>
          </a:bodyPr>
          <a:lstStyle/>
          <a:p>
            <a:r>
              <a:rPr lang="en-US" altLang="zh-CN" sz="2000" b="1" dirty="0"/>
              <a:t>Algorithm</a:t>
            </a:r>
            <a:r>
              <a:rPr lang="en-US" altLang="zh-CN" b="1" dirty="0"/>
              <a:t>:</a:t>
            </a:r>
            <a:endParaRPr lang="zh-CN" altLang="en-US" b="1"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775" y="1291427"/>
            <a:ext cx="6027050" cy="2410820"/>
          </a:xfrm>
          <a:prstGeom prst="rect">
            <a:avLst/>
          </a:prstGeom>
        </p:spPr>
      </p:pic>
      <p:sp>
        <p:nvSpPr>
          <p:cNvPr id="13" name="文本框 12"/>
          <p:cNvSpPr txBox="1"/>
          <p:nvPr/>
        </p:nvSpPr>
        <p:spPr>
          <a:xfrm>
            <a:off x="7458926" y="4134151"/>
            <a:ext cx="3582670" cy="398780"/>
          </a:xfrm>
          <a:prstGeom prst="rect">
            <a:avLst/>
          </a:prstGeom>
          <a:noFill/>
        </p:spPr>
        <p:txBody>
          <a:bodyPr wrap="none" rtlCol="0">
            <a:spAutoFit/>
          </a:bodyPr>
          <a:lstStyle/>
          <a:p>
            <a:pPr algn="l"/>
            <a:r>
              <a:rPr lang="en-US" altLang="zh-CN" sz="2000">
                <a:solidFill>
                  <a:srgbClr val="002060"/>
                </a:solidFill>
                <a:sym typeface="+mn-ea"/>
              </a:rPr>
              <a:t>Figure:</a:t>
            </a:r>
            <a:r>
              <a:rPr lang="en-US" altLang="zh-CN" sz="2000" dirty="0"/>
              <a:t>Clustering by DBSCAN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70205" y="163830"/>
            <a:ext cx="9977120"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clustering algorithm in computational chemistry</a:t>
            </a:r>
            <a:endParaRPr lang="en-US" altLang="zh-CN" sz="2400" b="0" i="0" u="none" strike="noStrike" baseline="0">
              <a:solidFill>
                <a:schemeClr val="accent6">
                  <a:lumMod val="75000"/>
                </a:schemeClr>
              </a:solidFill>
              <a:latin typeface="+mj-ea"/>
              <a:ea typeface="+mj-ea"/>
            </a:endParaRPr>
          </a:p>
        </p:txBody>
      </p:sp>
      <p:sp>
        <p:nvSpPr>
          <p:cNvPr id="10" name="文本框 9"/>
          <p:cNvSpPr txBox="1"/>
          <p:nvPr/>
        </p:nvSpPr>
        <p:spPr>
          <a:xfrm>
            <a:off x="540385" y="5924550"/>
            <a:ext cx="7592695" cy="808990"/>
          </a:xfrm>
          <a:prstGeom prst="rect">
            <a:avLst/>
          </a:prstGeom>
          <a:noFill/>
        </p:spPr>
        <p:txBody>
          <a:bodyPr wrap="square">
            <a:spAutoFit/>
          </a:bodyPr>
          <a:lstStyle/>
          <a:p>
            <a:pPr indent="0" fontAlgn="auto">
              <a:lnSpc>
                <a:spcPts val="2800"/>
              </a:lnSpc>
            </a:pPr>
            <a:r>
              <a:rPr lang="en-US" altLang="zh-CN" sz="2000" dirty="0"/>
              <a:t>A density-based adaptive-resolution clustering algorithm </a:t>
            </a:r>
            <a:r>
              <a:rPr lang="en-US" altLang="zh-CN" sz="2000" dirty="0" err="1"/>
              <a:t>APLoD</a:t>
            </a:r>
            <a:r>
              <a:rPr lang="en-US" altLang="zh-CN" sz="2000" dirty="0"/>
              <a:t> for analyzing large-scale MD trajectories.</a:t>
            </a:r>
          </a:p>
        </p:txBody>
      </p:sp>
      <p:pic>
        <p:nvPicPr>
          <p:cNvPr id="11" name="图片 10"/>
          <p:cNvPicPr>
            <a:picLocks noChangeAspect="1"/>
          </p:cNvPicPr>
          <p:nvPr/>
        </p:nvPicPr>
        <p:blipFill>
          <a:blip r:embed="rId2"/>
          <a:stretch>
            <a:fillRect/>
          </a:stretch>
        </p:blipFill>
        <p:spPr>
          <a:xfrm>
            <a:off x="115975" y="709711"/>
            <a:ext cx="6190901" cy="2029524"/>
          </a:xfrm>
          <a:prstGeom prst="rect">
            <a:avLst/>
          </a:prstGeom>
        </p:spPr>
      </p:pic>
      <p:pic>
        <p:nvPicPr>
          <p:cNvPr id="12" name="图片 11"/>
          <p:cNvPicPr>
            <a:picLocks noChangeAspect="1"/>
          </p:cNvPicPr>
          <p:nvPr/>
        </p:nvPicPr>
        <p:blipFill>
          <a:blip r:embed="rId3"/>
          <a:stretch>
            <a:fillRect/>
          </a:stretch>
        </p:blipFill>
        <p:spPr>
          <a:xfrm>
            <a:off x="257112" y="3124830"/>
            <a:ext cx="6207956" cy="2165963"/>
          </a:xfrm>
          <a:prstGeom prst="rect">
            <a:avLst/>
          </a:prstGeom>
        </p:spPr>
      </p:pic>
      <p:pic>
        <p:nvPicPr>
          <p:cNvPr id="13" name="图片 12"/>
          <p:cNvPicPr>
            <a:picLocks noChangeAspect="1"/>
          </p:cNvPicPr>
          <p:nvPr/>
        </p:nvPicPr>
        <p:blipFill>
          <a:blip r:embed="rId4"/>
          <a:stretch>
            <a:fillRect/>
          </a:stretch>
        </p:blipFill>
        <p:spPr>
          <a:xfrm>
            <a:off x="6223472" y="600544"/>
            <a:ext cx="5321105" cy="2404730"/>
          </a:xfrm>
          <a:prstGeom prst="rect">
            <a:avLst/>
          </a:prstGeom>
        </p:spPr>
      </p:pic>
      <p:pic>
        <p:nvPicPr>
          <p:cNvPr id="14" name="图片 13"/>
          <p:cNvPicPr>
            <a:picLocks noChangeAspect="1"/>
          </p:cNvPicPr>
          <p:nvPr/>
        </p:nvPicPr>
        <p:blipFill>
          <a:blip r:embed="rId5"/>
          <a:stretch>
            <a:fillRect/>
          </a:stretch>
        </p:blipFill>
        <p:spPr>
          <a:xfrm>
            <a:off x="6538987" y="3005274"/>
            <a:ext cx="4690076" cy="2856682"/>
          </a:xfrm>
          <a:prstGeom prst="rect">
            <a:avLst/>
          </a:prstGeom>
        </p:spPr>
      </p:pic>
      <p:sp>
        <p:nvSpPr>
          <p:cNvPr id="15" name="文本框 14"/>
          <p:cNvSpPr txBox="1"/>
          <p:nvPr/>
        </p:nvSpPr>
        <p:spPr>
          <a:xfrm>
            <a:off x="9005836" y="6263413"/>
            <a:ext cx="6094324" cy="398780"/>
          </a:xfrm>
          <a:prstGeom prst="rect">
            <a:avLst/>
          </a:prstGeom>
          <a:noFill/>
        </p:spPr>
        <p:txBody>
          <a:bodyPr wrap="square">
            <a:spAutoFit/>
          </a:bodyPr>
          <a:lstStyle/>
          <a:p>
            <a:r>
              <a:rPr lang="en-US" altLang="zh-CN" sz="2000" dirty="0"/>
              <a:t>DOI: 10.1002/jcc.24664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8145" y="165100"/>
            <a:ext cx="10713085"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clustering algorithm in computational chemistry</a:t>
            </a:r>
            <a:endParaRPr lang="en-US" altLang="zh-CN" sz="2400" b="0" i="0" u="none" strike="noStrike" baseline="0">
              <a:solidFill>
                <a:schemeClr val="accent6">
                  <a:lumMod val="75000"/>
                </a:schemeClr>
              </a:solidFill>
              <a:latin typeface="+mj-ea"/>
              <a:ea typeface="+mj-ea"/>
            </a:endParaRPr>
          </a:p>
        </p:txBody>
      </p:sp>
      <p:pic>
        <p:nvPicPr>
          <p:cNvPr id="6" name="图片 5"/>
          <p:cNvPicPr>
            <a:picLocks noChangeAspect="1"/>
          </p:cNvPicPr>
          <p:nvPr/>
        </p:nvPicPr>
        <p:blipFill>
          <a:blip r:embed="rId2"/>
          <a:stretch>
            <a:fillRect/>
          </a:stretch>
        </p:blipFill>
        <p:spPr>
          <a:xfrm>
            <a:off x="6498306" y="727546"/>
            <a:ext cx="4251794" cy="4767986"/>
          </a:xfrm>
          <a:prstGeom prst="rect">
            <a:avLst/>
          </a:prstGeom>
        </p:spPr>
      </p:pic>
      <p:pic>
        <p:nvPicPr>
          <p:cNvPr id="10" name="图片 9"/>
          <p:cNvPicPr>
            <a:picLocks noChangeAspect="1"/>
          </p:cNvPicPr>
          <p:nvPr/>
        </p:nvPicPr>
        <p:blipFill>
          <a:blip r:embed="rId3"/>
          <a:stretch>
            <a:fillRect/>
          </a:stretch>
        </p:blipFill>
        <p:spPr>
          <a:xfrm>
            <a:off x="867890" y="880125"/>
            <a:ext cx="4833600" cy="3951014"/>
          </a:xfrm>
          <a:prstGeom prst="rect">
            <a:avLst/>
          </a:prstGeom>
        </p:spPr>
      </p:pic>
      <p:sp>
        <p:nvSpPr>
          <p:cNvPr id="12" name="文本框 11"/>
          <p:cNvSpPr txBox="1"/>
          <p:nvPr/>
        </p:nvSpPr>
        <p:spPr>
          <a:xfrm>
            <a:off x="666750" y="6367145"/>
            <a:ext cx="7927340" cy="398780"/>
          </a:xfrm>
          <a:prstGeom prst="rect">
            <a:avLst/>
          </a:prstGeom>
          <a:noFill/>
        </p:spPr>
        <p:txBody>
          <a:bodyPr wrap="square">
            <a:spAutoFit/>
          </a:bodyPr>
          <a:lstStyle/>
          <a:p>
            <a:r>
              <a:rPr lang="en-US" altLang="zh-CN" sz="2000" dirty="0"/>
              <a:t>Applied in the construction of MSMs for complex processes</a:t>
            </a:r>
          </a:p>
        </p:txBody>
      </p:sp>
      <p:sp>
        <p:nvSpPr>
          <p:cNvPr id="14" name="文本框 13"/>
          <p:cNvSpPr txBox="1"/>
          <p:nvPr/>
        </p:nvSpPr>
        <p:spPr>
          <a:xfrm>
            <a:off x="666923" y="5085611"/>
            <a:ext cx="6094324" cy="1168400"/>
          </a:xfrm>
          <a:prstGeom prst="rect">
            <a:avLst/>
          </a:prstGeom>
          <a:noFill/>
        </p:spPr>
        <p:txBody>
          <a:bodyPr wrap="square">
            <a:spAutoFit/>
          </a:bodyPr>
          <a:lstStyle/>
          <a:p>
            <a:pPr indent="0" fontAlgn="auto">
              <a:lnSpc>
                <a:spcPts val="2800"/>
              </a:lnSpc>
            </a:pPr>
            <a:r>
              <a:rPr lang="en-US" altLang="zh-CN" sz="2000" dirty="0"/>
              <a:t>Automatically reduces the statistical error within all clusters by adaptively generating smaller clusters in denser regions and larger clusters in sparse regions</a:t>
            </a:r>
          </a:p>
        </p:txBody>
      </p:sp>
      <p:sp>
        <p:nvSpPr>
          <p:cNvPr id="16" name="文本框 15"/>
          <p:cNvSpPr txBox="1"/>
          <p:nvPr/>
        </p:nvSpPr>
        <p:spPr>
          <a:xfrm>
            <a:off x="9005836" y="6263413"/>
            <a:ext cx="6094324" cy="398780"/>
          </a:xfrm>
          <a:prstGeom prst="rect">
            <a:avLst/>
          </a:prstGeom>
          <a:noFill/>
        </p:spPr>
        <p:txBody>
          <a:bodyPr wrap="square">
            <a:spAutoFit/>
          </a:bodyPr>
          <a:lstStyle/>
          <a:p>
            <a:r>
              <a:rPr lang="en-US" altLang="zh-CN" sz="2000" dirty="0"/>
              <a:t>DOI: 10.1002/jcc.24664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2230" y="91440"/>
            <a:ext cx="10648950"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clustering algorithm in computational chemistry</a:t>
            </a:r>
            <a:endParaRPr lang="en-US" altLang="zh-CN" sz="2400" b="0" i="0" u="none" strike="noStrike" baseline="0">
              <a:solidFill>
                <a:schemeClr val="accent6">
                  <a:lumMod val="75000"/>
                </a:schemeClr>
              </a:solidFill>
              <a:latin typeface="+mj-ea"/>
              <a:ea typeface="+mj-ea"/>
            </a:endParaRPr>
          </a:p>
        </p:txBody>
      </p:sp>
      <p:pic>
        <p:nvPicPr>
          <p:cNvPr id="4" name="图片 3"/>
          <p:cNvPicPr>
            <a:picLocks noChangeAspect="1"/>
          </p:cNvPicPr>
          <p:nvPr/>
        </p:nvPicPr>
        <p:blipFill>
          <a:blip r:embed="rId2"/>
          <a:stretch>
            <a:fillRect/>
          </a:stretch>
        </p:blipFill>
        <p:spPr>
          <a:xfrm>
            <a:off x="8669655" y="551815"/>
            <a:ext cx="2178685" cy="4638040"/>
          </a:xfrm>
          <a:prstGeom prst="rect">
            <a:avLst/>
          </a:prstGeom>
        </p:spPr>
      </p:pic>
      <p:pic>
        <p:nvPicPr>
          <p:cNvPr id="10" name="图片 9"/>
          <p:cNvPicPr>
            <a:picLocks noChangeAspect="1"/>
          </p:cNvPicPr>
          <p:nvPr/>
        </p:nvPicPr>
        <p:blipFill>
          <a:blip r:embed="rId3"/>
          <a:stretch>
            <a:fillRect/>
          </a:stretch>
        </p:blipFill>
        <p:spPr>
          <a:xfrm>
            <a:off x="1064089" y="1041782"/>
            <a:ext cx="4532843" cy="2279485"/>
          </a:xfrm>
          <a:prstGeom prst="rect">
            <a:avLst/>
          </a:prstGeom>
        </p:spPr>
      </p:pic>
      <p:sp>
        <p:nvSpPr>
          <p:cNvPr id="12" name="文本框 11"/>
          <p:cNvSpPr txBox="1"/>
          <p:nvPr/>
        </p:nvSpPr>
        <p:spPr>
          <a:xfrm>
            <a:off x="7994302" y="6403813"/>
            <a:ext cx="4197698" cy="398780"/>
          </a:xfrm>
          <a:prstGeom prst="rect">
            <a:avLst/>
          </a:prstGeom>
          <a:noFill/>
        </p:spPr>
        <p:txBody>
          <a:bodyPr wrap="square">
            <a:spAutoFit/>
          </a:bodyPr>
          <a:lstStyle/>
          <a:p>
            <a:r>
              <a:rPr lang="en-US" altLang="zh-CN" sz="2000" dirty="0"/>
              <a:t>DOI: 10.1038/s41524-025-01664-9</a:t>
            </a:r>
          </a:p>
        </p:txBody>
      </p:sp>
      <p:sp>
        <p:nvSpPr>
          <p:cNvPr id="14" name="文本框 13"/>
          <p:cNvSpPr txBox="1"/>
          <p:nvPr/>
        </p:nvSpPr>
        <p:spPr>
          <a:xfrm>
            <a:off x="528955" y="3373755"/>
            <a:ext cx="7245985" cy="706755"/>
          </a:xfrm>
          <a:prstGeom prst="rect">
            <a:avLst/>
          </a:prstGeom>
          <a:noFill/>
        </p:spPr>
        <p:txBody>
          <a:bodyPr wrap="square">
            <a:spAutoFit/>
          </a:bodyPr>
          <a:lstStyle/>
          <a:p>
            <a:pPr marL="342900" indent="-342900">
              <a:buFont typeface="Arial" panose="020B0604020202020204" pitchFamily="34" charset="0"/>
              <a:buChar char="•"/>
            </a:pPr>
            <a:r>
              <a:rPr lang="en-US" altLang="zh-CN" sz="2000" dirty="0"/>
              <a:t>Schematic of the workflow for adsorption energy distributions</a:t>
            </a:r>
          </a:p>
        </p:txBody>
      </p:sp>
      <p:sp>
        <p:nvSpPr>
          <p:cNvPr id="16" name="文本框 15"/>
          <p:cNvSpPr txBox="1"/>
          <p:nvPr/>
        </p:nvSpPr>
        <p:spPr>
          <a:xfrm>
            <a:off x="8208010" y="5212715"/>
            <a:ext cx="3196590" cy="1168400"/>
          </a:xfrm>
          <a:prstGeom prst="rect">
            <a:avLst/>
          </a:prstGeom>
          <a:noFill/>
        </p:spPr>
        <p:txBody>
          <a:bodyPr wrap="square">
            <a:spAutoFit/>
          </a:bodyPr>
          <a:lstStyle/>
          <a:p>
            <a:pPr indent="0" fontAlgn="auto">
              <a:lnSpc>
                <a:spcPts val="2800"/>
              </a:lnSpc>
            </a:pPr>
            <a:r>
              <a:rPr lang="en-US" altLang="zh-CN" sz="2000" dirty="0"/>
              <a:t>Hierarchical clustering of the materials, based on the Wasserstein distances.</a:t>
            </a:r>
          </a:p>
        </p:txBody>
      </p:sp>
      <p:sp>
        <p:nvSpPr>
          <p:cNvPr id="18" name="文本框 17"/>
          <p:cNvSpPr txBox="1"/>
          <p:nvPr/>
        </p:nvSpPr>
        <p:spPr>
          <a:xfrm>
            <a:off x="632460" y="4067810"/>
            <a:ext cx="7141845" cy="1168400"/>
          </a:xfrm>
          <a:prstGeom prst="rect">
            <a:avLst/>
          </a:prstGeom>
          <a:noFill/>
        </p:spPr>
        <p:txBody>
          <a:bodyPr wrap="square">
            <a:spAutoFit/>
          </a:bodyPr>
          <a:lstStyle/>
          <a:p>
            <a:pPr marL="342900" indent="-342900" fontAlgn="auto">
              <a:lnSpc>
                <a:spcPts val="2800"/>
              </a:lnSpc>
              <a:buFont typeface="Arial" panose="020B0604020202020204" pitchFamily="34" charset="0"/>
              <a:buChar char="•"/>
            </a:pPr>
            <a:r>
              <a:rPr lang="en-US" altLang="zh-CN" sz="2000" dirty="0"/>
              <a:t>Discovering new catalyst candidates for the conversion of CO2 to methanol utilizing data-driven methodologies such as MLFFs and hierarchical clustering</a:t>
            </a:r>
          </a:p>
        </p:txBody>
      </p:sp>
      <p:sp>
        <p:nvSpPr>
          <p:cNvPr id="20" name="文本框 19"/>
          <p:cNvSpPr txBox="1"/>
          <p:nvPr/>
        </p:nvSpPr>
        <p:spPr>
          <a:xfrm>
            <a:off x="632453" y="5245861"/>
            <a:ext cx="6581670" cy="1527175"/>
          </a:xfrm>
          <a:prstGeom prst="rect">
            <a:avLst/>
          </a:prstGeom>
          <a:noFill/>
        </p:spPr>
        <p:txBody>
          <a:bodyPr wrap="square">
            <a:spAutoFit/>
          </a:bodyPr>
          <a:lstStyle/>
          <a:p>
            <a:pPr marL="342900" indent="-342900" fontAlgn="auto">
              <a:lnSpc>
                <a:spcPts val="2800"/>
              </a:lnSpc>
              <a:buFont typeface="Arial" panose="020B0604020202020204" pitchFamily="34" charset="0"/>
              <a:buChar char="•"/>
            </a:pPr>
            <a:r>
              <a:rPr lang="en-US" altLang="zh-CN" sz="2000" dirty="0"/>
              <a:t>Obtain a novel material descriptor, adsorption energy descriptor, AED, which offers a more effective representation of the complex nature of </a:t>
            </a:r>
            <a:r>
              <a:rPr lang="en-US" altLang="zh-CN" sz="2000" dirty="0" err="1"/>
              <a:t>heterocatalysts</a:t>
            </a:r>
            <a:r>
              <a:rPr lang="en-US" altLang="zh-CN" sz="2000" dirty="0"/>
              <a:t> compared to standard methods.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41370" y="2414270"/>
            <a:ext cx="8520430" cy="1014730"/>
          </a:xfrm>
          <a:prstGeom prst="rect">
            <a:avLst/>
          </a:prstGeom>
          <a:noFill/>
        </p:spPr>
        <p:txBody>
          <a:bodyPr wrap="square" rtlCol="0" anchor="t">
            <a:spAutoFit/>
          </a:bodyPr>
          <a:lstStyle/>
          <a:p>
            <a:pPr marL="857250" indent="-857250">
              <a:buFont typeface="Wingdings" panose="05000000000000000000" charset="0"/>
              <a:buChar char="Ø"/>
            </a:pPr>
            <a:r>
              <a:rPr lang="en-US" altLang="zh-CN" sz="6000">
                <a:solidFill>
                  <a:srgbClr val="002060"/>
                </a:solidFill>
                <a:sym typeface="+mn-ea"/>
              </a:rPr>
              <a:t>Clustering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525" y="299720"/>
            <a:ext cx="10626090"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clustering algorithm in computational chemistry</a:t>
            </a:r>
            <a:endParaRPr lang="en-US" altLang="zh-CN" sz="2400" b="0" i="0" u="none" strike="noStrike" baseline="0">
              <a:solidFill>
                <a:schemeClr val="accent6">
                  <a:lumMod val="75000"/>
                </a:schemeClr>
              </a:solidFill>
              <a:latin typeface="+mj-ea"/>
              <a:ea typeface="+mj-ea"/>
            </a:endParaRPr>
          </a:p>
        </p:txBody>
      </p:sp>
      <p:pic>
        <p:nvPicPr>
          <p:cNvPr id="8" name="图片 7"/>
          <p:cNvPicPr>
            <a:picLocks noChangeAspect="1"/>
          </p:cNvPicPr>
          <p:nvPr/>
        </p:nvPicPr>
        <p:blipFill>
          <a:blip r:embed="rId2"/>
          <a:stretch>
            <a:fillRect/>
          </a:stretch>
        </p:blipFill>
        <p:spPr>
          <a:xfrm>
            <a:off x="7675245" y="858520"/>
            <a:ext cx="2435860" cy="4865370"/>
          </a:xfrm>
          <a:prstGeom prst="rect">
            <a:avLst/>
          </a:prstGeom>
        </p:spPr>
      </p:pic>
      <p:sp>
        <p:nvSpPr>
          <p:cNvPr id="14" name="文本框 13"/>
          <p:cNvSpPr txBox="1"/>
          <p:nvPr/>
        </p:nvSpPr>
        <p:spPr>
          <a:xfrm>
            <a:off x="2228850" y="5822950"/>
            <a:ext cx="7800975" cy="808990"/>
          </a:xfrm>
          <a:prstGeom prst="rect">
            <a:avLst/>
          </a:prstGeom>
          <a:noFill/>
        </p:spPr>
        <p:txBody>
          <a:bodyPr wrap="square">
            <a:spAutoFit/>
          </a:bodyPr>
          <a:lstStyle/>
          <a:p>
            <a:pPr indent="0" fontAlgn="auto">
              <a:lnSpc>
                <a:spcPts val="2800"/>
              </a:lnSpc>
            </a:pPr>
            <a:r>
              <a:rPr lang="en-US" altLang="zh-CN" sz="2000" dirty="0"/>
              <a:t>A GPU powered k-centers clustering algorithm that utilizes the triangle inequality with an improved running time of O(k</a:t>
            </a:r>
            <a:r>
              <a:rPr lang="en-US" altLang="zh-CN" sz="2000" baseline="30000" dirty="0"/>
              <a:t>2</a:t>
            </a:r>
            <a:r>
              <a:rPr lang="en-US" altLang="zh-CN" sz="2000" dirty="0"/>
              <a:t> + </a:t>
            </a:r>
            <a:r>
              <a:rPr lang="en-US" altLang="zh-CN" sz="2000" dirty="0" err="1"/>
              <a:t>kf</a:t>
            </a:r>
            <a:r>
              <a:rPr lang="en-US" altLang="zh-CN" sz="2000" baseline="-25000" dirty="0" err="1"/>
              <a:t>avg</a:t>
            </a:r>
            <a:r>
              <a:rPr lang="en-US" altLang="zh-CN" sz="2000" dirty="0" err="1"/>
              <a:t>N</a:t>
            </a:r>
            <a:r>
              <a:rPr lang="en-US" altLang="zh-CN" sz="2000" dirty="0"/>
              <a:t>)</a:t>
            </a:r>
          </a:p>
        </p:txBody>
      </p:sp>
      <p:pic>
        <p:nvPicPr>
          <p:cNvPr id="15" name="图片 14"/>
          <p:cNvPicPr>
            <a:picLocks noChangeAspect="1"/>
          </p:cNvPicPr>
          <p:nvPr/>
        </p:nvPicPr>
        <p:blipFill>
          <a:blip r:embed="rId3"/>
          <a:stretch>
            <a:fillRect/>
          </a:stretch>
        </p:blipFill>
        <p:spPr>
          <a:xfrm>
            <a:off x="2378518" y="652182"/>
            <a:ext cx="4701484" cy="2397570"/>
          </a:xfrm>
          <a:prstGeom prst="rect">
            <a:avLst/>
          </a:prstGeom>
        </p:spPr>
      </p:pic>
      <p:pic>
        <p:nvPicPr>
          <p:cNvPr id="16" name="图片 15"/>
          <p:cNvPicPr>
            <a:picLocks noChangeAspect="1"/>
          </p:cNvPicPr>
          <p:nvPr/>
        </p:nvPicPr>
        <p:blipFill>
          <a:blip r:embed="rId4"/>
          <a:stretch>
            <a:fillRect/>
          </a:stretch>
        </p:blipFill>
        <p:spPr>
          <a:xfrm>
            <a:off x="2378518" y="3049752"/>
            <a:ext cx="4701484" cy="2723927"/>
          </a:xfrm>
          <a:prstGeom prst="rect">
            <a:avLst/>
          </a:prstGeom>
        </p:spPr>
      </p:pic>
      <p:sp>
        <p:nvSpPr>
          <p:cNvPr id="18" name="文本框 17"/>
          <p:cNvSpPr txBox="1"/>
          <p:nvPr/>
        </p:nvSpPr>
        <p:spPr>
          <a:xfrm>
            <a:off x="9416415" y="6459220"/>
            <a:ext cx="5589905" cy="398780"/>
          </a:xfrm>
          <a:prstGeom prst="rect">
            <a:avLst/>
          </a:prstGeom>
          <a:noFill/>
        </p:spPr>
        <p:txBody>
          <a:bodyPr wrap="square">
            <a:spAutoFit/>
          </a:bodyPr>
          <a:lstStyle/>
          <a:p>
            <a:r>
              <a:rPr lang="en-US" altLang="zh-CN" sz="2000" dirty="0"/>
              <a:t>DOI: 10.1002/jcc.23110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2265" y="267335"/>
            <a:ext cx="9560560"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clustering algorithm in computational chemistry</a:t>
            </a:r>
            <a:endParaRPr lang="en-US" altLang="zh-CN" sz="2400" b="0" i="0" u="none" strike="noStrike" baseline="0">
              <a:solidFill>
                <a:schemeClr val="accent6">
                  <a:lumMod val="75000"/>
                </a:schemeClr>
              </a:solidFill>
              <a:latin typeface="+mj-ea"/>
              <a:ea typeface="+mj-ea"/>
            </a:endParaRPr>
          </a:p>
        </p:txBody>
      </p:sp>
      <p:pic>
        <p:nvPicPr>
          <p:cNvPr id="3" name="图片 2"/>
          <p:cNvPicPr>
            <a:picLocks noChangeAspect="1"/>
          </p:cNvPicPr>
          <p:nvPr/>
        </p:nvPicPr>
        <p:blipFill>
          <a:blip r:embed="rId2"/>
          <a:srcRect t="1813"/>
          <a:stretch>
            <a:fillRect/>
          </a:stretch>
        </p:blipFill>
        <p:spPr>
          <a:xfrm>
            <a:off x="1166772" y="727546"/>
            <a:ext cx="4741917" cy="2486202"/>
          </a:xfrm>
          <a:prstGeom prst="rect">
            <a:avLst/>
          </a:prstGeom>
        </p:spPr>
      </p:pic>
      <p:pic>
        <p:nvPicPr>
          <p:cNvPr id="17" name="图片 16"/>
          <p:cNvPicPr>
            <a:picLocks noChangeAspect="1"/>
          </p:cNvPicPr>
          <p:nvPr/>
        </p:nvPicPr>
        <p:blipFill>
          <a:blip r:embed="rId3"/>
          <a:stretch>
            <a:fillRect/>
          </a:stretch>
        </p:blipFill>
        <p:spPr>
          <a:xfrm>
            <a:off x="8435447" y="781246"/>
            <a:ext cx="2756050" cy="5295254"/>
          </a:xfrm>
          <a:prstGeom prst="rect">
            <a:avLst/>
          </a:prstGeom>
        </p:spPr>
      </p:pic>
      <p:sp>
        <p:nvSpPr>
          <p:cNvPr id="21" name="文本框 20"/>
          <p:cNvSpPr txBox="1"/>
          <p:nvPr/>
        </p:nvSpPr>
        <p:spPr>
          <a:xfrm>
            <a:off x="8671407" y="6248442"/>
            <a:ext cx="6094324" cy="398780"/>
          </a:xfrm>
          <a:prstGeom prst="rect">
            <a:avLst/>
          </a:prstGeom>
          <a:noFill/>
        </p:spPr>
        <p:txBody>
          <a:bodyPr wrap="square">
            <a:spAutoFit/>
          </a:bodyPr>
          <a:lstStyle/>
          <a:p>
            <a:r>
              <a:rPr lang="en-US" altLang="zh-CN" sz="2000" dirty="0"/>
              <a:t>DOI: 10.1002/jcc.27470</a:t>
            </a:r>
          </a:p>
        </p:txBody>
      </p:sp>
      <p:pic>
        <p:nvPicPr>
          <p:cNvPr id="23" name="图片 22"/>
          <p:cNvPicPr>
            <a:picLocks noChangeAspect="1"/>
          </p:cNvPicPr>
          <p:nvPr/>
        </p:nvPicPr>
        <p:blipFill>
          <a:blip r:embed="rId4"/>
          <a:stretch>
            <a:fillRect/>
          </a:stretch>
        </p:blipFill>
        <p:spPr>
          <a:xfrm>
            <a:off x="881677" y="3213748"/>
            <a:ext cx="6582694" cy="2534004"/>
          </a:xfrm>
          <a:prstGeom prst="rect">
            <a:avLst/>
          </a:prstGeom>
        </p:spPr>
      </p:pic>
      <p:sp>
        <p:nvSpPr>
          <p:cNvPr id="25" name="文本框 24"/>
          <p:cNvSpPr txBox="1"/>
          <p:nvPr/>
        </p:nvSpPr>
        <p:spPr>
          <a:xfrm>
            <a:off x="810895" y="5950585"/>
            <a:ext cx="8112125" cy="398780"/>
          </a:xfrm>
          <a:prstGeom prst="rect">
            <a:avLst/>
          </a:prstGeom>
          <a:noFill/>
        </p:spPr>
        <p:txBody>
          <a:bodyPr wrap="square">
            <a:spAutoFit/>
          </a:bodyPr>
          <a:lstStyle/>
          <a:p>
            <a:r>
              <a:rPr lang="en-US" altLang="zh-CN" sz="2000" dirty="0"/>
              <a:t>Be useful for high-throughput analysis of simulation data in future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36395" y="2414270"/>
            <a:ext cx="10225405" cy="1014730"/>
          </a:xfrm>
          <a:prstGeom prst="rect">
            <a:avLst/>
          </a:prstGeom>
          <a:noFill/>
        </p:spPr>
        <p:txBody>
          <a:bodyPr wrap="square" rtlCol="0" anchor="t">
            <a:spAutoFit/>
          </a:bodyPr>
          <a:lstStyle/>
          <a:p>
            <a:pPr marL="857250" indent="-857250">
              <a:buFont typeface="Wingdings" panose="05000000000000000000" charset="0"/>
              <a:buChar char="Ø"/>
            </a:pPr>
            <a:r>
              <a:rPr lang="en-US" altLang="zh-CN" sz="6000">
                <a:solidFill>
                  <a:srgbClr val="002060"/>
                </a:solidFill>
                <a:sym typeface="+mn-ea"/>
              </a:rPr>
              <a:t> Unsupervised Learning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Unsupervised Learning</a:t>
            </a:r>
            <a:endParaRPr lang="en-US" altLang="zh-CN" sz="2400" b="0" i="0" u="none" strike="noStrike" baseline="0">
              <a:solidFill>
                <a:schemeClr val="accent6">
                  <a:lumMod val="75000"/>
                </a:schemeClr>
              </a:solidFill>
              <a:latin typeface="+mj-ea"/>
              <a:ea typeface="+mj-ea"/>
            </a:endParaRPr>
          </a:p>
        </p:txBody>
      </p:sp>
      <p:sp>
        <p:nvSpPr>
          <p:cNvPr id="3" name="文本框 2"/>
          <p:cNvSpPr txBox="1"/>
          <p:nvPr/>
        </p:nvSpPr>
        <p:spPr>
          <a:xfrm>
            <a:off x="885825" y="1014730"/>
            <a:ext cx="10070465" cy="808990"/>
          </a:xfrm>
          <a:prstGeom prst="rect">
            <a:avLst/>
          </a:prstGeom>
          <a:noFill/>
        </p:spPr>
        <p:txBody>
          <a:bodyPr wrap="square">
            <a:spAutoFit/>
          </a:bodyPr>
          <a:lstStyle/>
          <a:p>
            <a:pPr indent="0" fontAlgn="auto">
              <a:lnSpc>
                <a:spcPts val="2800"/>
              </a:lnSpc>
            </a:pPr>
            <a:r>
              <a:rPr lang="en-US" altLang="zh-CN" sz="2000" dirty="0"/>
              <a:t>Unsupervised learning is a type of machine learning that learns the statistical patterns or internal structures of data from unlabeled data.</a:t>
            </a:r>
          </a:p>
        </p:txBody>
      </p:sp>
      <p:sp>
        <p:nvSpPr>
          <p:cNvPr id="4" name="文本框 3"/>
          <p:cNvSpPr txBox="1"/>
          <p:nvPr/>
        </p:nvSpPr>
        <p:spPr>
          <a:xfrm>
            <a:off x="765809" y="2048019"/>
            <a:ext cx="1238885" cy="398780"/>
          </a:xfrm>
          <a:prstGeom prst="rect">
            <a:avLst/>
          </a:prstGeom>
          <a:noFill/>
        </p:spPr>
        <p:txBody>
          <a:bodyPr wrap="none" rtlCol="0">
            <a:spAutoFit/>
          </a:bodyPr>
          <a:lstStyle/>
          <a:p>
            <a:pPr marL="285750" indent="-285750">
              <a:buFont typeface="Arial" panose="020B0604020202020204" pitchFamily="34" charset="0"/>
              <a:buChar char="•"/>
            </a:pPr>
            <a:r>
              <a:rPr lang="en-US" altLang="zh-CN" sz="2000" b="1" dirty="0"/>
              <a:t>Tasks</a:t>
            </a:r>
            <a:r>
              <a:rPr lang="en-US" altLang="zh-CN" sz="2000" dirty="0"/>
              <a:t>:</a:t>
            </a:r>
          </a:p>
        </p:txBody>
      </p:sp>
      <p:sp>
        <p:nvSpPr>
          <p:cNvPr id="6" name="文本框 5"/>
          <p:cNvSpPr txBox="1"/>
          <p:nvPr/>
        </p:nvSpPr>
        <p:spPr>
          <a:xfrm>
            <a:off x="1196340" y="2620645"/>
            <a:ext cx="3384550" cy="1168400"/>
          </a:xfrm>
          <a:prstGeom prst="rect">
            <a:avLst/>
          </a:prstGeom>
          <a:noFill/>
        </p:spPr>
        <p:txBody>
          <a:bodyPr wrap="none" rtlCol="0">
            <a:spAutoFit/>
          </a:bodyPr>
          <a:lstStyle/>
          <a:p>
            <a:pPr indent="0" fontAlgn="auto">
              <a:lnSpc>
                <a:spcPts val="2800"/>
              </a:lnSpc>
            </a:pPr>
            <a:r>
              <a:rPr lang="en-US" altLang="zh-CN" sz="2000" dirty="0"/>
              <a:t>Clustering</a:t>
            </a:r>
          </a:p>
          <a:p>
            <a:pPr indent="0" fontAlgn="auto">
              <a:lnSpc>
                <a:spcPts val="2800"/>
              </a:lnSpc>
            </a:pPr>
            <a:r>
              <a:rPr lang="en-US" altLang="zh-CN" sz="2000" dirty="0"/>
              <a:t>Dimensionality Reduction</a:t>
            </a:r>
          </a:p>
          <a:p>
            <a:pPr indent="0" fontAlgn="auto">
              <a:lnSpc>
                <a:spcPts val="2800"/>
              </a:lnSpc>
            </a:pPr>
            <a:r>
              <a:rPr lang="en-US" altLang="zh-CN" sz="2000" dirty="0"/>
              <a:t>Probability Model Estimation</a:t>
            </a:r>
          </a:p>
        </p:txBody>
      </p:sp>
      <p:sp>
        <p:nvSpPr>
          <p:cNvPr id="7" name="文本框 6"/>
          <p:cNvSpPr txBox="1"/>
          <p:nvPr/>
        </p:nvSpPr>
        <p:spPr>
          <a:xfrm>
            <a:off x="6077238" y="2048019"/>
            <a:ext cx="1293495" cy="398780"/>
          </a:xfrm>
          <a:prstGeom prst="rect">
            <a:avLst/>
          </a:prstGeom>
          <a:noFill/>
        </p:spPr>
        <p:txBody>
          <a:bodyPr wrap="none" rtlCol="0">
            <a:spAutoFit/>
          </a:bodyPr>
          <a:lstStyle/>
          <a:p>
            <a:pPr marL="285750" indent="-285750">
              <a:buFont typeface="Arial" panose="020B0604020202020204" pitchFamily="34" charset="0"/>
              <a:buChar char="•"/>
            </a:pPr>
            <a:r>
              <a:rPr lang="en-US" altLang="zh-CN" sz="2000" b="1" dirty="0"/>
              <a:t>Usage</a:t>
            </a:r>
            <a:r>
              <a:rPr lang="en-US" altLang="zh-CN" dirty="0"/>
              <a:t>:</a:t>
            </a:r>
            <a:endParaRPr lang="zh-CN" altLang="en-US" dirty="0"/>
          </a:p>
        </p:txBody>
      </p:sp>
      <p:sp>
        <p:nvSpPr>
          <p:cNvPr id="8" name="文本框 7"/>
          <p:cNvSpPr txBox="1"/>
          <p:nvPr/>
        </p:nvSpPr>
        <p:spPr>
          <a:xfrm>
            <a:off x="6324814" y="2718435"/>
            <a:ext cx="5174615" cy="808990"/>
          </a:xfrm>
          <a:prstGeom prst="rect">
            <a:avLst/>
          </a:prstGeom>
          <a:noFill/>
        </p:spPr>
        <p:txBody>
          <a:bodyPr wrap="none" rtlCol="0">
            <a:spAutoFit/>
          </a:bodyPr>
          <a:lstStyle/>
          <a:p>
            <a:pPr indent="0" fontAlgn="auto">
              <a:lnSpc>
                <a:spcPts val="2800"/>
              </a:lnSpc>
            </a:pPr>
            <a:r>
              <a:rPr lang="en-US" altLang="zh-CN" sz="2000" dirty="0"/>
              <a:t>Data Analysis</a:t>
            </a:r>
          </a:p>
          <a:p>
            <a:pPr indent="0" fontAlgn="auto">
              <a:lnSpc>
                <a:spcPts val="2800"/>
              </a:lnSpc>
            </a:pPr>
            <a:r>
              <a:rPr lang="en-US" altLang="zh-CN" sz="2000" dirty="0"/>
              <a:t>Data Preprocessing for Supervised Learning</a:t>
            </a:r>
          </a:p>
        </p:txBody>
      </p:sp>
      <p:sp>
        <p:nvSpPr>
          <p:cNvPr id="9" name="文本框 8"/>
          <p:cNvSpPr txBox="1"/>
          <p:nvPr/>
        </p:nvSpPr>
        <p:spPr>
          <a:xfrm>
            <a:off x="685799" y="3963566"/>
            <a:ext cx="2426970" cy="398780"/>
          </a:xfrm>
          <a:prstGeom prst="rect">
            <a:avLst/>
          </a:prstGeom>
          <a:noFill/>
        </p:spPr>
        <p:txBody>
          <a:bodyPr wrap="none" rtlCol="0">
            <a:spAutoFit/>
          </a:bodyPr>
          <a:lstStyle/>
          <a:p>
            <a:pPr marL="285750" indent="-285750">
              <a:buFont typeface="Arial" panose="020B0604020202020204" pitchFamily="34" charset="0"/>
              <a:buChar char="•"/>
            </a:pPr>
            <a:r>
              <a:rPr lang="en-US" altLang="zh-CN" sz="2000" b="1" dirty="0"/>
              <a:t>Function Model:</a:t>
            </a:r>
          </a:p>
        </p:txBody>
      </p:sp>
      <mc:AlternateContent xmlns:mc="http://schemas.openxmlformats.org/markup-compatibility/2006" xmlns:a14="http://schemas.microsoft.com/office/drawing/2010/main">
        <mc:Choice Requires="a14">
          <p:sp>
            <p:nvSpPr>
              <p:cNvPr id="11" name="文本框 10"/>
              <p:cNvSpPr txBox="1"/>
              <p:nvPr/>
            </p:nvSpPr>
            <p:spPr>
              <a:xfrm>
                <a:off x="4142240" y="4456956"/>
                <a:ext cx="1101725"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b="0" i="1" smtClean="0">
                          <a:latin typeface="Cambria Math" panose="02040503050406030204" pitchFamily="18" charset="0"/>
                        </a:rPr>
                        <m:t>𝓏</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𝑔</m:t>
                          </m:r>
                        </m:e>
                        <m:sub>
                          <m:r>
                            <a:rPr lang="zh-CN" altLang="en-US" sz="2000" b="0" i="1" smtClean="0">
                              <a:latin typeface="Cambria Math" panose="02040503050406030204" pitchFamily="18" charset="0"/>
                            </a:rPr>
                            <m:t>𝜃</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MS Mincho" charset="0"/>
                          <a:cs typeface="Cambria Math" panose="02040503050406030204" pitchFamily="18" charset="0"/>
                        </a:rPr>
                        <m:t>)</m:t>
                      </m:r>
                    </m:oMath>
                  </m:oMathPara>
                </a14:m>
                <a:endParaRPr lang="en-US" altLang="zh-CN" sz="2000" b="0" i="1" dirty="0">
                  <a:latin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4142240" y="4456956"/>
                <a:ext cx="1101725" cy="307340"/>
              </a:xfrm>
              <a:prstGeom prst="rect">
                <a:avLst/>
              </a:prstGeom>
              <a:blipFill rotWithShape="1">
                <a:blip r:embed="rId2"/>
                <a:stretch>
                  <a:fillRect l="-12" t="-171" r="-6385" b="1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472565" y="4149949"/>
                <a:ext cx="604520"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𝑋</m:t>
                      </m:r>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5472565" y="4149949"/>
                <a:ext cx="604520" cy="307340"/>
              </a:xfrm>
              <a:prstGeom prst="rect">
                <a:avLst/>
              </a:prstGeom>
              <a:blipFill rotWithShape="1">
                <a:blip r:embed="rId3"/>
                <a:stretch>
                  <a:fillRect l="-22" t="-73" r="-11217" b="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548741" y="4764366"/>
                <a:ext cx="596900"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ea typeface="Cambria Math" panose="02040503050406030204" pitchFamily="18" charset="0"/>
                        </a:rPr>
                        <m:t>𝓏</m:t>
                      </m:r>
                      <m:r>
                        <a:rPr lang="en-US" altLang="zh-CN" sz="2000" i="1">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𝑍</m:t>
                      </m:r>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548741" y="4764366"/>
                <a:ext cx="596900" cy="307340"/>
              </a:xfrm>
              <a:prstGeom prst="rect">
                <a:avLst/>
              </a:prstGeom>
              <a:blipFill rotWithShape="1">
                <a:blip r:embed="rId4"/>
                <a:stretch>
                  <a:fillRect l="-19" t="-194" r="-11364" b="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4270228" y="5777658"/>
                <a:ext cx="2283460" cy="807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𝑋</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3"/>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11</m:t>
                                    </m:r>
                                  </m:sub>
                                </m:sSub>
                              </m:e>
                              <m:e>
                                <m:r>
                                  <a:rPr lang="en-US" altLang="zh-CN" sz="2000" b="0" i="1" smtClean="0">
                                    <a:latin typeface="Cambria Math" panose="02040503050406030204" pitchFamily="18" charset="0"/>
                                  </a:rPr>
                                  <m:t>⋯</m:t>
                                </m:r>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𝑁</m:t>
                                    </m:r>
                                  </m:sub>
                                </m:sSub>
                              </m:e>
                            </m:mr>
                            <m:mr>
                              <m:e>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m:t>
                                </m:r>
                              </m:e>
                              <m:e>
                                <m:r>
                                  <a:rPr lang="en-US" altLang="zh-CN" sz="2000" b="0" i="1" smtClean="0">
                                    <a:latin typeface="Cambria Math" panose="02040503050406030204" pitchFamily="18" charset="0"/>
                                  </a:rPr>
                                  <m:t>⋮</m:t>
                                </m:r>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𝑀</m:t>
                                    </m:r>
                                    <m:r>
                                      <a:rPr lang="en-US" altLang="zh-CN" sz="2000" b="0" i="1" smtClean="0">
                                        <a:latin typeface="Cambria Math" panose="02040503050406030204" pitchFamily="18" charset="0"/>
                                      </a:rPr>
                                      <m:t>1</m:t>
                                    </m:r>
                                  </m:sub>
                                </m:sSub>
                              </m:e>
                              <m:e>
                                <m:r>
                                  <a:rPr lang="en-US" altLang="zh-CN" sz="2000" b="0" i="1" smtClean="0">
                                    <a:latin typeface="Cambria Math" panose="02040503050406030204" pitchFamily="18" charset="0"/>
                                  </a:rPr>
                                  <m:t>⋯</m:t>
                                </m:r>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𝑀𝑁</m:t>
                                    </m:r>
                                  </m:sub>
                                </m:sSub>
                              </m:e>
                            </m:mr>
                          </m:m>
                        </m:e>
                      </m:d>
                    </m:oMath>
                  </m:oMathPara>
                </a14:m>
                <a:endParaRPr lang="en-US" altLang="zh-CN" sz="2000" b="0" i="1" dirty="0">
                  <a:latin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4270228" y="5777658"/>
                <a:ext cx="2283460" cy="807720"/>
              </a:xfrm>
              <a:prstGeom prst="rect">
                <a:avLst/>
              </a:prstGeom>
              <a:blipFill rotWithShape="1">
                <a:blip r:embed="rId5"/>
                <a:stretch>
                  <a:fillRect l="-21" t="-53" r="-3065" b="53"/>
                </a:stretch>
              </a:blipFill>
            </p:spPr>
            <p:txBody>
              <a:bodyPr/>
              <a:lstStyle/>
              <a:p>
                <a:r>
                  <a:rPr lang="zh-CN" altLang="en-US">
                    <a:noFill/>
                  </a:rPr>
                  <a:t> </a:t>
                </a:r>
              </a:p>
            </p:txBody>
          </p:sp>
        </mc:Fallback>
      </mc:AlternateContent>
      <p:sp>
        <p:nvSpPr>
          <p:cNvPr id="15" name="文本框 14"/>
          <p:cNvSpPr txBox="1"/>
          <p:nvPr/>
        </p:nvSpPr>
        <p:spPr>
          <a:xfrm>
            <a:off x="1289767" y="5071731"/>
            <a:ext cx="7063105" cy="398780"/>
          </a:xfrm>
          <a:prstGeom prst="rect">
            <a:avLst/>
          </a:prstGeom>
          <a:noFill/>
        </p:spPr>
        <p:txBody>
          <a:bodyPr wrap="none" rtlCol="0">
            <a:spAutoFit/>
          </a:bodyPr>
          <a:lstStyle/>
          <a:p>
            <a:r>
              <a:rPr lang="en-US" altLang="zh-CN" sz="2000" dirty="0"/>
              <a:t>Matrix for dataset, rows for features and columns for samples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Unsupervised Learning</a:t>
            </a:r>
            <a:endParaRPr lang="en-US" altLang="zh-CN" sz="2400" b="0" i="0" u="none" strike="noStrike" baseline="0">
              <a:solidFill>
                <a:schemeClr val="accent6">
                  <a:lumMod val="75000"/>
                </a:schemeClr>
              </a:solidFill>
              <a:latin typeface="+mj-ea"/>
              <a:ea typeface="+mj-ea"/>
            </a:endParaRPr>
          </a:p>
        </p:txBody>
      </p:sp>
      <p:pic>
        <p:nvPicPr>
          <p:cNvPr id="10" name="图片 9"/>
          <p:cNvPicPr>
            <a:picLocks noChangeAspect="1"/>
          </p:cNvPicPr>
          <p:nvPr/>
        </p:nvPicPr>
        <p:blipFill>
          <a:blip r:embed="rId2"/>
          <a:stretch>
            <a:fillRect/>
          </a:stretch>
        </p:blipFill>
        <p:spPr>
          <a:xfrm>
            <a:off x="1707379" y="2934525"/>
            <a:ext cx="7694715" cy="2590761"/>
          </a:xfrm>
          <a:prstGeom prst="rect">
            <a:avLst/>
          </a:prstGeom>
        </p:spPr>
      </p:pic>
      <p:sp>
        <p:nvSpPr>
          <p:cNvPr id="17" name="文本框 16"/>
          <p:cNvSpPr txBox="1"/>
          <p:nvPr/>
        </p:nvSpPr>
        <p:spPr>
          <a:xfrm>
            <a:off x="1000125" y="958334"/>
            <a:ext cx="6096000" cy="398780"/>
          </a:xfrm>
          <a:prstGeom prst="rect">
            <a:avLst/>
          </a:prstGeom>
          <a:noFill/>
        </p:spPr>
        <p:txBody>
          <a:bodyPr wrap="square">
            <a:spAutoFit/>
          </a:bodyPr>
          <a:lstStyle/>
          <a:p>
            <a:r>
              <a:rPr lang="en-US" altLang="zh-CN" sz="2000" dirty="0"/>
              <a:t>Dimensionality Reduction</a:t>
            </a:r>
          </a:p>
        </p:txBody>
      </p:sp>
      <p:sp>
        <p:nvSpPr>
          <p:cNvPr id="18" name="文本框 17"/>
          <p:cNvSpPr txBox="1"/>
          <p:nvPr/>
        </p:nvSpPr>
        <p:spPr>
          <a:xfrm>
            <a:off x="1935060" y="1558454"/>
            <a:ext cx="8657590" cy="398780"/>
          </a:xfrm>
          <a:prstGeom prst="rect">
            <a:avLst/>
          </a:prstGeom>
          <a:noFill/>
        </p:spPr>
        <p:txBody>
          <a:bodyPr wrap="none" rtlCol="0">
            <a:spAutoFit/>
          </a:bodyPr>
          <a:lstStyle/>
          <a:p>
            <a:r>
              <a:rPr lang="en-US" altLang="zh-CN" sz="2000" dirty="0"/>
              <a:t>Converting samples from high-dimensional space to low-dimensional space</a:t>
            </a:r>
          </a:p>
        </p:txBody>
      </p:sp>
      <p:sp>
        <p:nvSpPr>
          <p:cNvPr id="22" name="文本框 21"/>
          <p:cNvSpPr txBox="1"/>
          <p:nvPr/>
        </p:nvSpPr>
        <p:spPr>
          <a:xfrm>
            <a:off x="1935060" y="2060320"/>
            <a:ext cx="6096000" cy="1168400"/>
          </a:xfrm>
          <a:prstGeom prst="rect">
            <a:avLst/>
          </a:prstGeom>
          <a:noFill/>
        </p:spPr>
        <p:txBody>
          <a:bodyPr wrap="square">
            <a:spAutoFit/>
          </a:bodyPr>
          <a:lstStyle/>
          <a:p>
            <a:pPr indent="0" fontAlgn="auto">
              <a:lnSpc>
                <a:spcPts val="2800"/>
              </a:lnSpc>
            </a:pPr>
            <a:r>
              <a:rPr lang="zh-CN" altLang="en-US" sz="2000" dirty="0"/>
              <a:t>Better representation of the data structure</a:t>
            </a:r>
            <a:endParaRPr lang="en-US" altLang="zh-CN" sz="2000" dirty="0"/>
          </a:p>
          <a:p>
            <a:pPr indent="0" fontAlgn="auto">
              <a:lnSpc>
                <a:spcPts val="2800"/>
              </a:lnSpc>
            </a:pPr>
            <a:r>
              <a:rPr lang="en-US" altLang="zh-CN" sz="2000" dirty="0"/>
              <a:t>Better representation of the relationships between samples</a:t>
            </a:r>
          </a:p>
        </p:txBody>
      </p:sp>
      <p:sp>
        <p:nvSpPr>
          <p:cNvPr id="23" name="文本框 22"/>
          <p:cNvSpPr txBox="1"/>
          <p:nvPr/>
        </p:nvSpPr>
        <p:spPr>
          <a:xfrm>
            <a:off x="3415502" y="5715000"/>
            <a:ext cx="5175250" cy="398780"/>
          </a:xfrm>
          <a:prstGeom prst="rect">
            <a:avLst/>
          </a:prstGeom>
          <a:noFill/>
        </p:spPr>
        <p:txBody>
          <a:bodyPr wrap="none" rtlCol="0">
            <a:spAutoFit/>
          </a:bodyPr>
          <a:lstStyle/>
          <a:p>
            <a:pPr algn="l"/>
            <a:r>
              <a:rPr lang="en-US" altLang="zh-CN" sz="2000">
                <a:solidFill>
                  <a:srgbClr val="002060"/>
                </a:solidFill>
                <a:sym typeface="+mn-ea"/>
              </a:rPr>
              <a:t>Figure:</a:t>
            </a:r>
            <a:r>
              <a:rPr lang="en-US" altLang="zh-CN" sz="2000" dirty="0"/>
              <a:t>Example of Dimensionality Reduction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Principal Component Analysis (PCA)</a:t>
            </a:r>
            <a:endParaRPr lang="en-US" altLang="zh-CN" sz="2400" b="0" i="0" u="none" strike="noStrike" baseline="0">
              <a:solidFill>
                <a:schemeClr val="accent6">
                  <a:lumMod val="75000"/>
                </a:schemeClr>
              </a:solidFill>
              <a:latin typeface="+mj-ea"/>
              <a:ea typeface="+mj-ea"/>
            </a:endParaRPr>
          </a:p>
        </p:txBody>
      </p:sp>
      <p:sp>
        <p:nvSpPr>
          <p:cNvPr id="3" name="文本框 2"/>
          <p:cNvSpPr txBox="1"/>
          <p:nvPr/>
        </p:nvSpPr>
        <p:spPr>
          <a:xfrm>
            <a:off x="1035685" y="1290955"/>
            <a:ext cx="5980430" cy="4041140"/>
          </a:xfrm>
          <a:prstGeom prst="rect">
            <a:avLst/>
          </a:prstGeom>
          <a:noFill/>
        </p:spPr>
        <p:txBody>
          <a:bodyPr wrap="square">
            <a:spAutoFit/>
          </a:bodyPr>
          <a:lstStyle/>
          <a:p>
            <a:pPr indent="0" fontAlgn="auto">
              <a:lnSpc>
                <a:spcPts val="2800"/>
              </a:lnSpc>
            </a:pPr>
            <a:r>
              <a:rPr lang="en-US" altLang="zh-CN" sz="2000" dirty="0"/>
              <a:t>PCA can be defined as an orthogonal projection of the data onto a low-dimensional linear space, called the principal subspace, such that the variance of the projected data is maximized (Hotelling, 1933). Equivalently, it can also be defined as the linear projection such that the average projection cost is minimized, that is, the minimum error theory. The average projection cost is the average squared distance between exponential data points and their projections (Pearson, 1901). </a:t>
            </a:r>
          </a:p>
        </p:txBody>
      </p:sp>
      <p:sp>
        <p:nvSpPr>
          <p:cNvPr id="9" name="文本框 8"/>
          <p:cNvSpPr txBox="1"/>
          <p:nvPr/>
        </p:nvSpPr>
        <p:spPr>
          <a:xfrm>
            <a:off x="1115695" y="5626100"/>
            <a:ext cx="5662930" cy="706755"/>
          </a:xfrm>
          <a:prstGeom prst="rect">
            <a:avLst/>
          </a:prstGeom>
          <a:noFill/>
        </p:spPr>
        <p:txBody>
          <a:bodyPr wrap="square" rtlCol="0">
            <a:spAutoFit/>
          </a:bodyPr>
          <a:lstStyle/>
          <a:p>
            <a:r>
              <a:rPr lang="en-US" altLang="zh-CN" sz="2000" dirty="0"/>
              <a:t>Obtain Principal Component, accelerate training efficiency without much loss of model quality </a:t>
            </a:r>
          </a:p>
        </p:txBody>
      </p:sp>
      <p:pic>
        <p:nvPicPr>
          <p:cNvPr id="11" name="图片 10"/>
          <p:cNvPicPr>
            <a:picLocks noChangeAspect="1"/>
          </p:cNvPicPr>
          <p:nvPr/>
        </p:nvPicPr>
        <p:blipFill>
          <a:blip r:embed="rId2"/>
          <a:stretch>
            <a:fillRect/>
          </a:stretch>
        </p:blipFill>
        <p:spPr>
          <a:xfrm>
            <a:off x="7781963" y="1766317"/>
            <a:ext cx="4277322" cy="332468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Principal Component Analysis (PCA)</a:t>
            </a:r>
            <a:endParaRPr lang="en-US" altLang="zh-CN" sz="2400" b="0" i="0" u="none" strike="noStrike" baseline="0">
              <a:solidFill>
                <a:schemeClr val="accent6">
                  <a:lumMod val="75000"/>
                </a:schemeClr>
              </a:solidFill>
              <a:latin typeface="+mj-ea"/>
              <a:ea typeface="+mj-ea"/>
            </a:endParaRPr>
          </a:p>
        </p:txBody>
      </p:sp>
      <p:sp>
        <p:nvSpPr>
          <p:cNvPr id="2" name="文本框 1"/>
          <p:cNvSpPr txBox="1"/>
          <p:nvPr/>
        </p:nvSpPr>
        <p:spPr>
          <a:xfrm>
            <a:off x="718143" y="850101"/>
            <a:ext cx="1466215" cy="398780"/>
          </a:xfrm>
          <a:prstGeom prst="rect">
            <a:avLst/>
          </a:prstGeom>
          <a:noFill/>
        </p:spPr>
        <p:txBody>
          <a:bodyPr wrap="none" rtlCol="0">
            <a:spAutoFit/>
          </a:bodyPr>
          <a:lstStyle/>
          <a:p>
            <a:r>
              <a:rPr lang="en-US" altLang="zh-CN" sz="2000" b="1" dirty="0"/>
              <a:t>Algorithm:</a:t>
            </a:r>
          </a:p>
        </p:txBody>
      </p:sp>
      <mc:AlternateContent xmlns:mc="http://schemas.openxmlformats.org/markup-compatibility/2006" xmlns:a14="http://schemas.microsoft.com/office/drawing/2010/main">
        <mc:Choice Requires="a14">
          <p:sp>
            <p:nvSpPr>
              <p:cNvPr id="4" name="文本框 3"/>
              <p:cNvSpPr txBox="1"/>
              <p:nvPr/>
            </p:nvSpPr>
            <p:spPr>
              <a:xfrm>
                <a:off x="854668" y="1377142"/>
                <a:ext cx="2409190" cy="39878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t>Input:</a:t>
                </a:r>
                <a:r>
                  <a:rPr lang="en-US" altLang="zh-CN" sz="2000" dirty="0"/>
                  <a:t> Dataset </a:t>
                </a:r>
                <a14:m>
                  <m:oMath xmlns:m="http://schemas.openxmlformats.org/officeDocument/2006/math">
                    <m:r>
                      <a:rPr lang="en-US" altLang="zh-CN" sz="2000" i="1" dirty="0" smtClean="0">
                        <a:latin typeface="Cambria Math" panose="02040503050406030204" pitchFamily="18" charset="0"/>
                        <a:cs typeface="Cambria Math" panose="02040503050406030204" pitchFamily="18" charset="0"/>
                      </a:rPr>
                      <m:t>𝑋</m:t>
                    </m:r>
                  </m:oMath>
                </a14:m>
                <a:endParaRPr lang="en-US" altLang="zh-CN" sz="2000" i="1" dirty="0">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854668" y="1377142"/>
                <a:ext cx="2409190" cy="398780"/>
              </a:xfrm>
              <a:prstGeom prst="rect">
                <a:avLst/>
              </a:prstGeom>
              <a:blipFill rotWithShape="1">
                <a:blip r:embed="rId2"/>
                <a:stretch>
                  <a:fillRect l="-25" t="-116" r="25" b="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934043" y="1904560"/>
                <a:ext cx="5754370" cy="398780"/>
              </a:xfrm>
              <a:prstGeom prst="rect">
                <a:avLst/>
              </a:prstGeom>
              <a:noFill/>
            </p:spPr>
            <p:txBody>
              <a:bodyPr wrap="none" rtlCol="0">
                <a:spAutoFit/>
              </a:bodyPr>
              <a:lstStyle/>
              <a:p>
                <a:pPr marL="285750" indent="-285750">
                  <a:buFont typeface="Arial" panose="020B0604020202020204" pitchFamily="34" charset="0"/>
                  <a:buChar char="•"/>
                </a:pPr>
                <a:r>
                  <a:rPr lang="en-US" altLang="zh-CN" sz="2000" b="1" dirty="0"/>
                  <a:t>Output</a:t>
                </a:r>
                <a:r>
                  <a:rPr lang="en-US" altLang="zh-CN" sz="2000" dirty="0"/>
                  <a:t>: Dimensionality reduced dataset </a:t>
                </a:r>
                <a14:m>
                  <m:oMath xmlns:m="http://schemas.openxmlformats.org/officeDocument/2006/math">
                    <m:r>
                      <a:rPr lang="en-US" altLang="zh-CN" sz="2000" i="1" dirty="0" smtClean="0">
                        <a:latin typeface="Cambria Math" panose="02040503050406030204" pitchFamily="18" charset="0"/>
                      </a:rPr>
                      <m:t>𝑋</m:t>
                    </m:r>
                    <m:r>
                      <a:rPr lang="en-US" altLang="zh-CN" sz="2000" i="1" baseline="-25000" dirty="0" err="1" smtClean="0">
                        <a:latin typeface="Cambria Math" panose="02040503050406030204" pitchFamily="18" charset="0"/>
                      </a:rPr>
                      <m:t>𝑛𝑒𝑤</m:t>
                    </m:r>
                    <m:r>
                      <a:rPr lang="en-US" altLang="zh-CN" sz="2000" i="1" dirty="0" err="1" smtClean="0">
                        <a:latin typeface="Cambria Math" panose="02040503050406030204" pitchFamily="18" charset="0"/>
                        <a:cs typeface="Cambria Math" panose="02040503050406030204" pitchFamily="18" charset="0"/>
                      </a:rPr>
                      <m:t>𝑊</m:t>
                    </m:r>
                  </m:oMath>
                </a14:m>
                <a:endParaRPr lang="en-US" altLang="zh-CN" sz="2000" i="1" dirty="0" err="1">
                  <a:latin typeface="Cambria Math" panose="02040503050406030204" pitchFamily="18" charset="0"/>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934043" y="1904560"/>
                <a:ext cx="5754370" cy="398780"/>
              </a:xfrm>
              <a:prstGeom prst="rect">
                <a:avLst/>
              </a:prstGeom>
              <a:blipFill rotWithShape="1">
                <a:blip r:embed="rId3"/>
                <a:stretch>
                  <a:fillRect l="-10" t="-49" r="10" b="-5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934085" y="2720975"/>
                <a:ext cx="7093585" cy="3681730"/>
              </a:xfrm>
              <a:prstGeom prst="rect">
                <a:avLst/>
              </a:prstGeom>
              <a:noFill/>
            </p:spPr>
            <p:txBody>
              <a:bodyPr wrap="square" rtlCol="0">
                <a:spAutoFit/>
              </a:bodyPr>
              <a:lstStyle/>
              <a:p>
                <a:pPr indent="0" fontAlgn="auto">
                  <a:lnSpc>
                    <a:spcPts val="2800"/>
                  </a:lnSpc>
                </a:pPr>
                <a:r>
                  <a:rPr lang="en-US" altLang="zh-CN" sz="2000" dirty="0"/>
                  <a:t>Calculate X average </a:t>
                </a:r>
                <a14:m>
                  <m:oMath xmlns:m="http://schemas.openxmlformats.org/officeDocument/2006/math">
                    <m:r>
                      <a:rPr lang="en-US" altLang="zh-CN" sz="2000" i="1" dirty="0" smtClean="0">
                        <a:latin typeface="Cambria Math" panose="02040503050406030204" pitchFamily="18" charset="0"/>
                      </a:rPr>
                      <m:t>𝑋</m:t>
                    </m:r>
                    <m:r>
                      <a:rPr lang="en-US" altLang="zh-CN" sz="2000" i="1" baseline="-25000" dirty="0" err="1" smtClean="0">
                        <a:latin typeface="Cambria Math" panose="02040503050406030204" pitchFamily="18" charset="0"/>
                      </a:rPr>
                      <m:t>𝑚𝑒𝑎𝑛</m:t>
                    </m:r>
                  </m:oMath>
                </a14:m>
                <a:r>
                  <a:rPr lang="en-US" altLang="zh-CN" sz="2000" dirty="0"/>
                  <a:t> by columns, the let </a:t>
                </a:r>
                <a14:m>
                  <m:oMath xmlns:m="http://schemas.openxmlformats.org/officeDocument/2006/math">
                    <m:r>
                      <a:rPr lang="en-US" altLang="zh-CN" sz="2000" i="1" dirty="0" smtClean="0">
                        <a:latin typeface="Cambria Math" panose="02040503050406030204" pitchFamily="18" charset="0"/>
                      </a:rPr>
                      <m:t>𝑋</m:t>
                    </m:r>
                    <m:r>
                      <a:rPr lang="en-US" altLang="zh-CN" sz="2000" i="1" baseline="-25000" dirty="0" err="1" smtClean="0">
                        <a:latin typeface="Cambria Math" panose="02040503050406030204" pitchFamily="18" charset="0"/>
                      </a:rPr>
                      <m:t>𝑛𝑒𝑤</m:t>
                    </m:r>
                    <m:r>
                      <a:rPr lang="en-US" altLang="zh-CN" sz="2000" i="1" dirty="0" smtClean="0">
                        <a:latin typeface="Cambria Math" panose="02040503050406030204" pitchFamily="18" charset="0"/>
                      </a:rPr>
                      <m:t> = </m:t>
                    </m:r>
                    <m:r>
                      <a:rPr lang="en-US" altLang="zh-CN" sz="2000" i="1" dirty="0" smtClean="0">
                        <a:latin typeface="Cambria Math" panose="02040503050406030204" pitchFamily="18" charset="0"/>
                      </a:rPr>
                      <m:t>𝑋</m:t>
                    </m:r>
                    <m:r>
                      <a:rPr lang="en-US" altLang="zh-CN" sz="2000" i="1" dirty="0" smtClean="0">
                        <a:latin typeface="Cambria Math" panose="02040503050406030204" pitchFamily="18" charset="0"/>
                      </a:rPr>
                      <m:t> – </m:t>
                    </m:r>
                    <m:r>
                      <a:rPr lang="en-US" altLang="zh-CN" sz="2000" i="1" dirty="0" err="1" smtClean="0">
                        <a:latin typeface="Cambria Math" panose="02040503050406030204" pitchFamily="18" charset="0"/>
                      </a:rPr>
                      <m:t>𝑋</m:t>
                    </m:r>
                    <m:r>
                      <a:rPr lang="en-US" altLang="zh-CN" sz="2000" i="1" baseline="-25000" dirty="0" err="1" smtClean="0">
                        <a:latin typeface="Cambria Math" panose="02040503050406030204" pitchFamily="18" charset="0"/>
                      </a:rPr>
                      <m:t>𝑚𝑒𝑎𝑛</m:t>
                    </m:r>
                  </m:oMath>
                </a14:m>
                <a:endParaRPr lang="en-US" altLang="zh-CN" sz="2000" baseline="-25000" dirty="0"/>
              </a:p>
              <a:p>
                <a:pPr indent="0" fontAlgn="auto">
                  <a:lnSpc>
                    <a:spcPts val="2800"/>
                  </a:lnSpc>
                </a:pPr>
                <a:r>
                  <a:rPr lang="en-US" altLang="zh-CN" sz="2000" dirty="0"/>
                  <a:t>Compute Covariance Matrix of </a:t>
                </a:r>
                <a14:m>
                  <m:oMath xmlns:m="http://schemas.openxmlformats.org/officeDocument/2006/math">
                    <m:r>
                      <a:rPr lang="en-US" altLang="zh-CN" sz="2000" i="1" dirty="0" smtClean="0">
                        <a:latin typeface="Cambria Math" panose="02040503050406030204" pitchFamily="18" charset="0"/>
                      </a:rPr>
                      <m:t>𝑋</m:t>
                    </m:r>
                    <m:r>
                      <a:rPr lang="en-US" altLang="zh-CN" sz="2000" i="1" baseline="-25000" dirty="0" err="1" smtClean="0">
                        <a:latin typeface="Cambria Math" panose="02040503050406030204" pitchFamily="18" charset="0"/>
                      </a:rPr>
                      <m:t>𝑛𝑒𝑤</m:t>
                    </m:r>
                  </m:oMath>
                </a14:m>
                <a:r>
                  <a:rPr lang="en-US" altLang="zh-CN" sz="2000" dirty="0"/>
                  <a:t> and denote it as </a:t>
                </a:r>
                <a:r>
                  <a:rPr lang="zh-CN" altLang="en-US" sz="2000" dirty="0"/>
                  <a:t> </a:t>
                </a:r>
                <a14:m>
                  <m:oMath xmlns:m="http://schemas.openxmlformats.org/officeDocument/2006/math">
                    <m:r>
                      <a:rPr lang="en-US" altLang="zh-CN" sz="2000" i="1" dirty="0" smtClean="0">
                        <a:latin typeface="Cambria Math" panose="02040503050406030204" pitchFamily="18" charset="0"/>
                      </a:rPr>
                      <m:t>𝐶</m:t>
                    </m:r>
                    <m:r>
                      <a:rPr lang="en-US" altLang="zh-CN" sz="2000" i="1" baseline="-25000" dirty="0" err="1" smtClean="0">
                        <a:latin typeface="Cambria Math" panose="02040503050406030204" pitchFamily="18" charset="0"/>
                      </a:rPr>
                      <m:t>𝑜𝑣</m:t>
                    </m:r>
                  </m:oMath>
                </a14:m>
                <a:endParaRPr lang="en-US" altLang="zh-CN" sz="2000" baseline="-25000" dirty="0"/>
              </a:p>
              <a:p>
                <a:pPr indent="0" fontAlgn="auto">
                  <a:lnSpc>
                    <a:spcPts val="2800"/>
                  </a:lnSpc>
                </a:pPr>
                <a:r>
                  <a:rPr lang="en-US" altLang="zh-CN" sz="2000" dirty="0"/>
                  <a:t>Calculate eigenvalues and eigenvectors of </a:t>
                </a:r>
                <a14:m>
                  <m:oMath xmlns:m="http://schemas.openxmlformats.org/officeDocument/2006/math">
                    <m:r>
                      <a:rPr lang="en-US" altLang="zh-CN" sz="2000" i="1" dirty="0" smtClean="0">
                        <a:latin typeface="Cambria Math" panose="02040503050406030204" pitchFamily="18" charset="0"/>
                      </a:rPr>
                      <m:t>𝐶</m:t>
                    </m:r>
                    <m:r>
                      <a:rPr lang="en-US" altLang="zh-CN" sz="2000" i="1" baseline="-25000" dirty="0" err="1" smtClean="0">
                        <a:latin typeface="Cambria Math" panose="02040503050406030204" pitchFamily="18" charset="0"/>
                      </a:rPr>
                      <m:t>𝑜𝑣</m:t>
                    </m:r>
                  </m:oMath>
                </a14:m>
                <a:endParaRPr lang="en-US" altLang="zh-CN" sz="2000" baseline="-25000" dirty="0"/>
              </a:p>
              <a:p>
                <a:pPr indent="0" fontAlgn="auto">
                  <a:lnSpc>
                    <a:spcPts val="2800"/>
                  </a:lnSpc>
                </a:pPr>
                <a:r>
                  <a:rPr lang="en-US" altLang="zh-CN" sz="2000" dirty="0"/>
                  <a:t>Sort eigenvalues in descending order and choose the top k eigenvectors</a:t>
                </a:r>
              </a:p>
              <a:p>
                <a:pPr indent="0" fontAlgn="auto">
                  <a:lnSpc>
                    <a:spcPts val="2800"/>
                  </a:lnSpc>
                </a:pPr>
                <a:r>
                  <a:rPr lang="en-US" altLang="zh-CN" sz="2000" dirty="0"/>
                  <a:t>Let the corresponding k eigenvectors used as column vectors to form the eigenvector matrix </a:t>
                </a:r>
                <a14:m>
                  <m:oMath xmlns:m="http://schemas.openxmlformats.org/officeDocument/2006/math">
                    <m:r>
                      <a:rPr lang="en-US" altLang="zh-CN" sz="2000" i="1" dirty="0" smtClean="0">
                        <a:latin typeface="Cambria Math" panose="02040503050406030204" pitchFamily="18" charset="0"/>
                      </a:rPr>
                      <m:t>𝑊</m:t>
                    </m:r>
                  </m:oMath>
                </a14:m>
                <a:endParaRPr lang="en-US" altLang="zh-CN" sz="2000" dirty="0"/>
              </a:p>
              <a:p>
                <a:pPr indent="0" fontAlgn="auto">
                  <a:lnSpc>
                    <a:spcPts val="2800"/>
                  </a:lnSpc>
                </a:pPr>
                <a:r>
                  <a:rPr lang="en-US" altLang="zh-CN" sz="2000" dirty="0"/>
                  <a:t>Calculate the projection of the dataset </a:t>
                </a:r>
                <a14:m>
                  <m:oMath xmlns:m="http://schemas.openxmlformats.org/officeDocument/2006/math">
                    <m:r>
                      <a:rPr lang="en-US" altLang="zh-CN" sz="2000" i="1" dirty="0" smtClean="0">
                        <a:latin typeface="Cambria Math" panose="02040503050406030204" pitchFamily="18" charset="0"/>
                      </a:rPr>
                      <m:t>𝑋</m:t>
                    </m:r>
                    <m:r>
                      <a:rPr lang="en-US" altLang="zh-CN" sz="2000" i="1" baseline="-25000" dirty="0" err="1">
                        <a:latin typeface="Cambria Math" panose="02040503050406030204" pitchFamily="18" charset="0"/>
                      </a:rPr>
                      <m:t>𝑛𝑒𝑤</m:t>
                    </m:r>
                  </m:oMath>
                </a14:m>
                <a:r>
                  <a:rPr lang="en-US" altLang="zh-CN" sz="2000" dirty="0"/>
                  <a:t> to the selected feature vector, </a:t>
                </a:r>
                <a14:m>
                  <m:oMath xmlns:m="http://schemas.openxmlformats.org/officeDocument/2006/math">
                    <m:r>
                      <a:rPr lang="en-US" altLang="zh-CN" sz="2000" i="1" dirty="0" smtClean="0">
                        <a:latin typeface="Cambria Math" panose="02040503050406030204" pitchFamily="18" charset="0"/>
                      </a:rPr>
                      <m:t>𝑋</m:t>
                    </m:r>
                    <m:r>
                      <a:rPr lang="en-US" altLang="zh-CN" sz="2000" i="1" baseline="-25000" dirty="0" err="1" smtClean="0">
                        <a:latin typeface="Cambria Math" panose="02040503050406030204" pitchFamily="18" charset="0"/>
                      </a:rPr>
                      <m:t>𝑛𝑒𝑤</m:t>
                    </m:r>
                    <m:r>
                      <a:rPr lang="en-US" altLang="zh-CN" sz="2000" i="1" dirty="0" err="1" smtClean="0">
                        <a:latin typeface="Cambria Math" panose="02040503050406030204" pitchFamily="18" charset="0"/>
                        <a:cs typeface="Cambria Math" panose="02040503050406030204" pitchFamily="18" charset="0"/>
                      </a:rPr>
                      <m:t>𝑊</m:t>
                    </m:r>
                  </m:oMath>
                </a14:m>
                <a:endParaRPr lang="en-US" altLang="zh-CN" sz="2000" i="1" dirty="0" err="1">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934085" y="2720975"/>
                <a:ext cx="7093585" cy="3681730"/>
              </a:xfrm>
              <a:prstGeom prst="rect">
                <a:avLst/>
              </a:prstGeom>
              <a:blipFill rotWithShape="1">
                <a:blip r:embed="rId4"/>
                <a:stretch>
                  <a:fillRect/>
                </a:stretch>
              </a:blipFill>
            </p:spPr>
            <p:txBody>
              <a:bodyPr/>
              <a:lstStyle/>
              <a:p>
                <a:r>
                  <a:rPr lang="zh-CN" altLang="en-US">
                    <a:noFill/>
                  </a:rPr>
                  <a:t> </a:t>
                </a:r>
              </a:p>
            </p:txBody>
          </p:sp>
        </mc:Fallback>
      </mc:AlternateContent>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3758" y="1953666"/>
            <a:ext cx="2720029" cy="26790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Principal Component Analysis (PCA)</a:t>
            </a:r>
            <a:endParaRPr lang="en-US" altLang="zh-CN" sz="2400" b="0" i="0" u="none" strike="noStrike" baseline="0">
              <a:solidFill>
                <a:schemeClr val="accent6">
                  <a:lumMod val="75000"/>
                </a:schemeClr>
              </a:solidFill>
              <a:latin typeface="+mj-ea"/>
              <a:ea typeface="+mj-ea"/>
            </a:endParaRPr>
          </a:p>
        </p:txBody>
      </p:sp>
      <p:sp>
        <p:nvSpPr>
          <p:cNvPr id="3" name="文本框 2"/>
          <p:cNvSpPr txBox="1"/>
          <p:nvPr/>
        </p:nvSpPr>
        <p:spPr>
          <a:xfrm>
            <a:off x="967154" y="1216789"/>
            <a:ext cx="2188028" cy="808990"/>
          </a:xfrm>
          <a:prstGeom prst="rect">
            <a:avLst/>
          </a:prstGeom>
          <a:noFill/>
        </p:spPr>
        <p:txBody>
          <a:bodyPr wrap="square">
            <a:spAutoFit/>
          </a:bodyPr>
          <a:lstStyle/>
          <a:p>
            <a:pPr indent="0" fontAlgn="auto">
              <a:lnSpc>
                <a:spcPts val="2800"/>
              </a:lnSpc>
            </a:pPr>
            <a:r>
              <a:rPr lang="en-US" altLang="zh-CN" sz="2000" b="1" dirty="0"/>
              <a:t>Evaluation Methods</a:t>
            </a:r>
          </a:p>
        </p:txBody>
      </p:sp>
      <p:sp>
        <p:nvSpPr>
          <p:cNvPr id="8" name="文本框 7"/>
          <p:cNvSpPr txBox="1"/>
          <p:nvPr/>
        </p:nvSpPr>
        <p:spPr>
          <a:xfrm>
            <a:off x="2595245" y="2025650"/>
            <a:ext cx="6090285" cy="398780"/>
          </a:xfrm>
          <a:prstGeom prst="rect">
            <a:avLst/>
          </a:prstGeom>
          <a:noFill/>
        </p:spPr>
        <p:txBody>
          <a:bodyPr wrap="square">
            <a:spAutoFit/>
          </a:bodyPr>
          <a:lstStyle/>
          <a:p>
            <a:r>
              <a:rPr lang="en-US" altLang="zh-CN" sz="2000" dirty="0"/>
              <a:t>Projected mean squared error of each sample</a:t>
            </a:r>
          </a:p>
        </p:txBody>
      </p:sp>
      <mc:AlternateContent xmlns:mc="http://schemas.openxmlformats.org/markup-compatibility/2006" xmlns:a14="http://schemas.microsoft.com/office/drawing/2010/main">
        <mc:Choice Requires="a14">
          <p:sp>
            <p:nvSpPr>
              <p:cNvPr id="9" name="文本框 8"/>
              <p:cNvSpPr txBox="1"/>
              <p:nvPr/>
            </p:nvSpPr>
            <p:spPr>
              <a:xfrm>
                <a:off x="4390670" y="2589930"/>
                <a:ext cx="2923540" cy="877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𝑚𝑖𝑛</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𝑚</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𝑎𝑝𝑝𝑟𝑜𝑥</m:t>
                                      </m:r>
                                    </m:sub>
                                  </m:sSub>
                                </m:e>
                              </m:d>
                            </m:e>
                            <m:sup>
                              <m:r>
                                <a:rPr lang="en-US" altLang="zh-CN" sz="2000" b="0" i="1" smtClean="0">
                                  <a:latin typeface="Cambria Math" panose="02040503050406030204" pitchFamily="18" charset="0"/>
                                </a:rPr>
                                <m:t>2</m:t>
                              </m:r>
                            </m:sup>
                          </m:sSup>
                        </m:e>
                      </m:nary>
                    </m:oMath>
                  </m:oMathPara>
                </a14:m>
                <a:endParaRPr lang="en-US" altLang="zh-CN" sz="2000" b="0" i="1" dirty="0">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4390670" y="2589930"/>
                <a:ext cx="2923540" cy="877570"/>
              </a:xfrm>
              <a:prstGeom prst="rect">
                <a:avLst/>
              </a:prstGeom>
              <a:blipFill rotWithShape="1">
                <a:blip r:embed="rId2"/>
                <a:stretch>
                  <a:fillRect l="-10" t="-46" r="-2401"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5381996" y="4023781"/>
                <a:ext cx="1228725" cy="877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𝑚</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𝑗</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𝑚</m:t>
                          </m:r>
                        </m:sup>
                        <m:e>
                          <m:sSup>
                            <m:sSupPr>
                              <m:ctrlPr>
                                <a:rPr lang="en-US" altLang="zh-CN" sz="2000" b="0" i="1" smtClean="0">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e>
                            <m:sup>
                              <m:r>
                                <a:rPr lang="en-US" altLang="zh-CN" sz="2000" b="0" i="1" smtClean="0">
                                  <a:latin typeface="Cambria Math" panose="02040503050406030204" pitchFamily="18" charset="0"/>
                                </a:rPr>
                                <m:t>2</m:t>
                              </m:r>
                            </m:sup>
                          </m:sSup>
                        </m:e>
                      </m:nary>
                    </m:oMath>
                  </m:oMathPara>
                </a14:m>
                <a:endParaRPr lang="en-US" altLang="zh-CN" sz="2000" b="0" i="1" dirty="0">
                  <a:latin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5381996" y="4023781"/>
                <a:ext cx="1228725" cy="877570"/>
              </a:xfrm>
              <a:prstGeom prst="rect">
                <a:avLst/>
              </a:prstGeom>
              <a:blipFill rotWithShape="1">
                <a:blip r:embed="rId3"/>
                <a:stretch>
                  <a:fillRect l="-30" t="-48" r="-5706" b="48"/>
                </a:stretch>
              </a:blipFill>
            </p:spPr>
            <p:txBody>
              <a:bodyPr/>
              <a:lstStyle/>
              <a:p>
                <a:r>
                  <a:rPr lang="zh-CN" altLang="en-US">
                    <a:noFill/>
                  </a:rPr>
                  <a:t> </a:t>
                </a:r>
              </a:p>
            </p:txBody>
          </p:sp>
        </mc:Fallback>
      </mc:AlternateContent>
      <p:sp>
        <p:nvSpPr>
          <p:cNvPr id="11" name="文本框 10"/>
          <p:cNvSpPr txBox="1"/>
          <p:nvPr/>
        </p:nvSpPr>
        <p:spPr>
          <a:xfrm>
            <a:off x="4564380" y="3504565"/>
            <a:ext cx="3891280" cy="398780"/>
          </a:xfrm>
          <a:prstGeom prst="rect">
            <a:avLst/>
          </a:prstGeom>
          <a:noFill/>
        </p:spPr>
        <p:txBody>
          <a:bodyPr wrap="square">
            <a:spAutoFit/>
          </a:bodyPr>
          <a:lstStyle/>
          <a:p>
            <a:r>
              <a:rPr lang="en-US" altLang="zh-CN" sz="2000" dirty="0"/>
              <a:t>Total variation of the data</a:t>
            </a:r>
          </a:p>
        </p:txBody>
      </p:sp>
      <mc:AlternateContent xmlns:mc="http://schemas.openxmlformats.org/markup-compatibility/2006" xmlns:a14="http://schemas.microsoft.com/office/drawing/2010/main">
        <mc:Choice Requires="a14">
          <p:sp>
            <p:nvSpPr>
              <p:cNvPr id="12" name="文本框 11"/>
              <p:cNvSpPr txBox="1"/>
              <p:nvPr/>
            </p:nvSpPr>
            <p:spPr>
              <a:xfrm>
                <a:off x="4489006" y="5265622"/>
                <a:ext cx="3678555" cy="10299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000" i="1" smtClean="0">
                              <a:latin typeface="Cambria Math" panose="02040503050406030204" pitchFamily="18" charset="0"/>
                            </a:rPr>
                          </m:ctrlPr>
                        </m:fPr>
                        <m:num>
                          <m:r>
                            <a:rPr lang="en-US" altLang="zh-CN" sz="2000" i="1">
                              <a:latin typeface="Cambria Math" panose="02040503050406030204" pitchFamily="18" charset="0"/>
                            </a:rPr>
                            <m:t>𝑚𝑖𝑛</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𝑚</m:t>
                              </m:r>
                            </m:den>
                          </m:f>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𝑎𝑝𝑝𝑟𝑜𝑥</m:t>
                                          </m:r>
                                        </m:sub>
                                      </m:sSub>
                                    </m:e>
                                  </m:d>
                                </m:e>
                                <m:sup>
                                  <m:r>
                                    <a:rPr lang="en-US" altLang="zh-CN" sz="2000" i="1">
                                      <a:latin typeface="Cambria Math" panose="02040503050406030204" pitchFamily="18" charset="0"/>
                                    </a:rPr>
                                    <m:t>2</m:t>
                                  </m:r>
                                </m:sup>
                              </m:sSup>
                            </m:e>
                          </m:nary>
                        </m:num>
                        <m:den>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𝑚</m:t>
                              </m:r>
                            </m:den>
                          </m:f>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𝑗</m:t>
                              </m:r>
                              <m:r>
                                <a:rPr lang="en-US" altLang="zh-CN" sz="2000" i="1">
                                  <a:latin typeface="Cambria Math" panose="02040503050406030204" pitchFamily="18" charset="0"/>
                                </a:rPr>
                                <m:t>=1</m:t>
                              </m:r>
                            </m:sub>
                            <m:sup>
                              <m:r>
                                <a:rPr lang="en-US" altLang="zh-CN" sz="2000" i="1">
                                  <a:latin typeface="Cambria Math" panose="02040503050406030204" pitchFamily="18" charset="0"/>
                                </a:rPr>
                                <m:t>𝑚</m:t>
                              </m:r>
                            </m:sup>
                            <m:e>
                              <m:sSup>
                                <m:sSupPr>
                                  <m:ctrlPr>
                                    <a:rPr lang="en-US" altLang="zh-CN" sz="2000" i="1">
                                      <a:latin typeface="Cambria Math" panose="02040503050406030204" pitchFamily="18" charset="0"/>
                                    </a:rPr>
                                  </m:ctrlPr>
                                </m:sSupPr>
                                <m:e>
                                  <m:d>
                                    <m:dPr>
                                      <m:begChr m:val="‖"/>
                                      <m:endChr m:val="‖"/>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d>
                                </m:e>
                                <m:sup>
                                  <m:r>
                                    <a:rPr lang="en-US" altLang="zh-CN" sz="2000" i="1">
                                      <a:latin typeface="Cambria Math" panose="02040503050406030204" pitchFamily="18" charset="0"/>
                                    </a:rPr>
                                    <m:t>2</m:t>
                                  </m:r>
                                </m:sup>
                              </m:sSup>
                            </m:e>
                          </m:nary>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 </m:t>
                      </m:r>
                      <m:r>
                        <a:rPr lang="zh-CN" altLang="en-US" sz="2000" b="0" i="1" smtClean="0">
                          <a:latin typeface="Cambria Math" panose="02040503050406030204" pitchFamily="18" charset="0"/>
                          <a:ea typeface="MS Mincho" charset="0"/>
                          <a:cs typeface="Cambria Math" panose="02040503050406030204" pitchFamily="18" charset="0"/>
                        </a:rPr>
                        <m:t>𝜖</m:t>
                      </m:r>
                    </m:oMath>
                  </m:oMathPara>
                </a14:m>
                <a:endParaRPr lang="zh-CN" altLang="en-US" sz="2000" b="0" i="1" dirty="0">
                  <a:latin typeface="Cambria Math" panose="02040503050406030204" pitchFamily="18" charset="0"/>
                  <a:ea typeface="Cambria Math" panose="020405030504060302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489006" y="5265622"/>
                <a:ext cx="3678555" cy="1029970"/>
              </a:xfrm>
              <a:prstGeom prst="rect">
                <a:avLst/>
              </a:prstGeom>
              <a:blipFill rotWithShape="1">
                <a:blip r:embed="rId4"/>
                <a:stretch>
                  <a:fillRect l="-5" t="-20" r="-1911" b="20"/>
                </a:stretch>
              </a:blipFill>
            </p:spPr>
            <p:txBody>
              <a:bodyPr/>
              <a:lstStyle/>
              <a:p>
                <a:r>
                  <a:rPr lang="zh-CN" altLang="en-US">
                    <a:noFill/>
                  </a:rPr>
                  <a:t> </a:t>
                </a:r>
              </a:p>
            </p:txBody>
          </p:sp>
        </mc:Fallback>
      </mc:AlternateContent>
      <p:sp>
        <p:nvSpPr>
          <p:cNvPr id="13" name="文本框 12"/>
          <p:cNvSpPr txBox="1"/>
          <p:nvPr/>
        </p:nvSpPr>
        <p:spPr>
          <a:xfrm>
            <a:off x="8455660" y="5435764"/>
            <a:ext cx="1055077" cy="584775"/>
          </a:xfrm>
          <a:prstGeom prst="rect">
            <a:avLst/>
          </a:prstGeom>
          <a:noFill/>
        </p:spPr>
        <p:txBody>
          <a:bodyPr wrap="square" rtlCol="0">
            <a:spAutoFit/>
          </a:bodyPr>
          <a:lstStyle/>
          <a:p>
            <a:r>
              <a:rPr lang="en-US" altLang="zh-CN" sz="3200" dirty="0">
                <a:solidFill>
                  <a:schemeClr val="accent2"/>
                </a:solidFill>
              </a:rPr>
              <a:t>?</a:t>
            </a:r>
            <a:endParaRPr lang="zh-CN" altLang="en-US" sz="3200" dirty="0">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Locally Linear Embedding (LLE)</a:t>
            </a:r>
            <a:endParaRPr lang="en-US" altLang="zh-CN" sz="2400" b="0" i="0" u="none" strike="noStrike" baseline="0">
              <a:solidFill>
                <a:schemeClr val="accent6">
                  <a:lumMod val="75000"/>
                </a:schemeClr>
              </a:solidFill>
              <a:latin typeface="+mj-ea"/>
              <a:ea typeface="+mj-ea"/>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2499" y="1968844"/>
            <a:ext cx="3562350" cy="2705100"/>
          </a:xfrm>
          <a:prstGeom prst="rect">
            <a:avLst/>
          </a:prstGeom>
        </p:spPr>
      </p:pic>
      <p:sp>
        <p:nvSpPr>
          <p:cNvPr id="8" name="文本框 7"/>
          <p:cNvSpPr txBox="1"/>
          <p:nvPr/>
        </p:nvSpPr>
        <p:spPr>
          <a:xfrm>
            <a:off x="762733" y="1188400"/>
            <a:ext cx="6094324" cy="398780"/>
          </a:xfrm>
          <a:prstGeom prst="rect">
            <a:avLst/>
          </a:prstGeom>
          <a:noFill/>
        </p:spPr>
        <p:txBody>
          <a:bodyPr wrap="square">
            <a:spAutoFit/>
          </a:bodyPr>
          <a:lstStyle/>
          <a:p>
            <a:r>
              <a:rPr lang="en-US" altLang="zh-CN" sz="2000" dirty="0"/>
              <a:t>Assuming the data is linear in small localities first</a:t>
            </a:r>
          </a:p>
        </p:txBody>
      </p:sp>
      <mc:AlternateContent xmlns:mc="http://schemas.openxmlformats.org/markup-compatibility/2006" xmlns:a14="http://schemas.microsoft.com/office/drawing/2010/main">
        <mc:Choice Requires="a14">
          <p:sp>
            <p:nvSpPr>
              <p:cNvPr id="9" name="文本框 8"/>
              <p:cNvSpPr txBox="1"/>
              <p:nvPr/>
            </p:nvSpPr>
            <p:spPr>
              <a:xfrm>
                <a:off x="1678074" y="1741587"/>
                <a:ext cx="3178810"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12</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13</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b="0" i="1" smtClean="0">
                              <a:latin typeface="Cambria Math" panose="02040503050406030204" pitchFamily="18" charset="0"/>
                            </a:rPr>
                            <m:t>4</m:t>
                          </m:r>
                        </m:sub>
                      </m:sSub>
                    </m:oMath>
                  </m:oMathPara>
                </a14:m>
                <a:endParaRPr lang="en-US" altLang="zh-CN" sz="2000" b="0" i="1" dirty="0">
                  <a:latin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678074" y="1741587"/>
                <a:ext cx="3178810" cy="307340"/>
              </a:xfrm>
              <a:prstGeom prst="rect">
                <a:avLst/>
              </a:prstGeom>
              <a:blipFill rotWithShape="1">
                <a:blip r:embed="rId3"/>
                <a:stretch>
                  <a:fillRect l="-13" t="-136" r="-2205" b="1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762733" y="2204266"/>
                <a:ext cx="7369810" cy="808990"/>
              </a:xfrm>
              <a:prstGeom prst="rect">
                <a:avLst/>
              </a:prstGeom>
              <a:noFill/>
            </p:spPr>
            <p:txBody>
              <a:bodyPr wrap="none" rtlCol="0">
                <a:spAutoFit/>
              </a:bodyPr>
              <a:lstStyle/>
              <a:p>
                <a:pPr indent="0" fontAlgn="auto">
                  <a:lnSpc>
                    <a:spcPts val="2800"/>
                  </a:lnSpc>
                </a:pPr>
                <a:r>
                  <a:rPr lang="en-US" altLang="zh-CN" sz="2000" dirty="0"/>
                  <a:t>We hope that the corresponding low-dimension projection of </a:t>
                </a:r>
                <a14:m>
                  <m:oMath xmlns:m="http://schemas.openxmlformats.org/officeDocument/2006/math">
                    <m:r>
                      <a:rPr lang="en-US" altLang="zh-CN" sz="2000" i="1" dirty="0" smtClean="0">
                        <a:latin typeface="Cambria Math" panose="02040503050406030204" pitchFamily="18" charset="0"/>
                      </a:rPr>
                      <m:t>𝑥</m:t>
                    </m:r>
                    <m:r>
                      <a:rPr lang="en-US" altLang="zh-CN" sz="2000" i="1" baseline="-25000" dirty="0" smtClean="0">
                        <a:latin typeface="Cambria Math" panose="02040503050406030204" pitchFamily="18" charset="0"/>
                      </a:rPr>
                      <m:t>1</m:t>
                    </m:r>
                  </m:oMath>
                </a14:m>
                <a:r>
                  <a:rPr lang="en-US" altLang="zh-CN" sz="2000" dirty="0"/>
                  <a:t>, </a:t>
                </a:r>
              </a:p>
              <a:p>
                <a:pPr indent="0" fontAlgn="auto">
                  <a:lnSpc>
                    <a:spcPts val="2800"/>
                  </a:lnSpc>
                </a:pPr>
                <a:r>
                  <a:rPr lang="en-US" altLang="zh-CN" sz="2000" dirty="0"/>
                  <a:t>denote as </a:t>
                </a:r>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’1 </m:t>
                    </m:r>
                  </m:oMath>
                </a14:m>
                <a:r>
                  <a:rPr lang="en-US" altLang="zh-CN" sz="2000" i="1" dirty="0"/>
                  <a:t> </a:t>
                </a:r>
                <a:r>
                  <a:rPr lang="en-US" altLang="zh-CN" sz="2000" dirty="0"/>
                  <a:t>preserves the same linear relationship.</a:t>
                </a:r>
              </a:p>
            </p:txBody>
          </p:sp>
        </mc:Choice>
        <mc:Fallback xmlns="">
          <p:sp>
            <p:nvSpPr>
              <p:cNvPr id="10" name="文本框 9"/>
              <p:cNvSpPr txBox="1">
                <a:spLocks noRot="1" noChangeAspect="1" noMove="1" noResize="1" noEditPoints="1" noAdjustHandles="1" noChangeArrowheads="1" noChangeShapeType="1" noTextEdit="1"/>
              </p:cNvSpPr>
              <p:nvPr/>
            </p:nvSpPr>
            <p:spPr>
              <a:xfrm>
                <a:off x="762733" y="2204266"/>
                <a:ext cx="7369810" cy="808990"/>
              </a:xfrm>
              <a:prstGeom prst="rect">
                <a:avLst/>
              </a:prstGeom>
              <a:blipFill rotWithShape="1">
                <a:blip r:embed="rId4"/>
                <a:stretch>
                  <a:fillRect l="-1" t="-22" r="-481"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678074" y="3167729"/>
                <a:ext cx="3437255"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1</m:t>
                          </m:r>
                        </m:sub>
                      </m:sSub>
                      <m:r>
                        <a:rPr lang="en-US" altLang="zh-CN" sz="2000" i="1">
                          <a:latin typeface="Cambria Math" panose="02040503050406030204" pitchFamily="18" charset="0"/>
                          <a:ea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12</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𝑤</m:t>
                          </m:r>
                        </m:e>
                        <m:sub>
                          <m:r>
                            <a:rPr lang="en-US" altLang="zh-CN" sz="2000" b="0" i="1" smtClean="0">
                              <a:latin typeface="Cambria Math" panose="02040503050406030204" pitchFamily="18" charset="0"/>
                            </a:rPr>
                            <m:t>13</m:t>
                          </m:r>
                        </m:sub>
                      </m:sSub>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3</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r>
                            <a:rPr lang="en-US" altLang="zh-CN" sz="2000" b="0" i="1" smtClean="0">
                              <a:latin typeface="Cambria Math" panose="02040503050406030204" pitchFamily="18" charset="0"/>
                            </a:rPr>
                            <m:t>′</m:t>
                          </m:r>
                        </m:e>
                        <m:sub>
                          <m:r>
                            <a:rPr lang="en-US" altLang="zh-CN" sz="2000" b="0" i="1" smtClean="0">
                              <a:latin typeface="Cambria Math" panose="02040503050406030204" pitchFamily="18" charset="0"/>
                            </a:rPr>
                            <m:t>4</m:t>
                          </m:r>
                        </m:sub>
                      </m:sSub>
                    </m:oMath>
                  </m:oMathPara>
                </a14:m>
                <a:endParaRPr lang="en-US" altLang="zh-CN" sz="2000" b="0" i="1" dirty="0">
                  <a:latin typeface="Cambria Math" panose="02040503050406030204" pitchFamily="18" charset="0"/>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678074" y="3167729"/>
                <a:ext cx="3437255" cy="307340"/>
              </a:xfrm>
              <a:prstGeom prst="rect">
                <a:avLst/>
              </a:prstGeom>
              <a:blipFill rotWithShape="1">
                <a:blip r:embed="rId5"/>
                <a:stretch>
                  <a:fillRect l="-12" t="-114" r="-2039" b="1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62635" y="3807460"/>
                <a:ext cx="7183120" cy="1168400"/>
              </a:xfrm>
              <a:prstGeom prst="rect">
                <a:avLst/>
              </a:prstGeom>
              <a:noFill/>
            </p:spPr>
            <p:txBody>
              <a:bodyPr wrap="square">
                <a:spAutoFit/>
              </a:bodyPr>
              <a:lstStyle/>
              <a:p>
                <a:pPr indent="0" fontAlgn="auto">
                  <a:lnSpc>
                    <a:spcPts val="2800"/>
                  </a:lnSpc>
                </a:pPr>
                <a:r>
                  <a:rPr lang="en-US" altLang="zh-CN" sz="2000" dirty="0"/>
                  <a:t>The weight coefficient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12</m:t>
                        </m:r>
                      </m:sub>
                    </m:sSub>
                    <m:r>
                      <a:rPr lang="en-US" altLang="zh-CN" sz="2000" i="1">
                        <a:latin typeface="Cambria Math" panose="02040503050406030204" pitchFamily="18" charset="0"/>
                      </a:rPr>
                      <m:t> </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13</m:t>
                        </m:r>
                      </m:sub>
                    </m:sSub>
                    <m:r>
                      <a:rPr lang="en-US" altLang="zh-CN" sz="2000" i="1">
                        <a:latin typeface="Cambria Math" panose="02040503050406030204" pitchFamily="18" charset="0"/>
                      </a:rPr>
                      <m:t> </m:t>
                    </m:r>
                  </m:oMath>
                </a14:m>
                <a:r>
                  <a:rPr lang="en-US" altLang="zh-CN" sz="2000" dirty="0"/>
                  <a:t>, </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1</m:t>
                        </m:r>
                        <m:r>
                          <a:rPr lang="en-US" altLang="zh-CN" sz="2000" b="0" i="1" smtClean="0">
                            <a:latin typeface="Cambria Math" panose="02040503050406030204" pitchFamily="18" charset="0"/>
                          </a:rPr>
                          <m:t>4</m:t>
                        </m:r>
                      </m:sub>
                    </m:sSub>
                    <m:r>
                      <a:rPr lang="en-US" altLang="zh-CN" sz="2000" i="1">
                        <a:latin typeface="Cambria Math" panose="02040503050406030204" pitchFamily="18" charset="0"/>
                      </a:rPr>
                      <m:t> </m:t>
                    </m:r>
                  </m:oMath>
                </a14:m>
                <a:r>
                  <a:rPr lang="en-US" altLang="zh-CN" sz="2000" dirty="0"/>
                  <a:t>of the linear relationship before and after projection is as much as possible unchanged or minimal change.</a:t>
                </a:r>
              </a:p>
            </p:txBody>
          </p:sp>
        </mc:Choice>
        <mc:Fallback xmlns="">
          <p:sp>
            <p:nvSpPr>
              <p:cNvPr id="13" name="文本框 12"/>
              <p:cNvSpPr txBox="1">
                <a:spLocks noRot="1" noChangeAspect="1" noMove="1" noResize="1" noEditPoints="1" noAdjustHandles="1" noChangeArrowheads="1" noChangeShapeType="1" noTextEdit="1"/>
              </p:cNvSpPr>
              <p:nvPr/>
            </p:nvSpPr>
            <p:spPr>
              <a:xfrm>
                <a:off x="762635" y="3807460"/>
                <a:ext cx="7183120" cy="1168400"/>
              </a:xfrm>
              <a:prstGeom prst="rect">
                <a:avLst/>
              </a:prstGeom>
              <a:blipFill rotWithShape="1">
                <a:blip r:embed="rId6"/>
                <a:stretch>
                  <a:fillRect/>
                </a:stretch>
              </a:blipFill>
            </p:spPr>
            <p:txBody>
              <a:bodyPr/>
              <a:lstStyle/>
              <a:p>
                <a:r>
                  <a:rPr lang="zh-CN" altLang="en-US">
                    <a:noFill/>
                  </a:rPr>
                  <a:t> </a:t>
                </a:r>
              </a:p>
            </p:txBody>
          </p:sp>
        </mc:Fallback>
      </mc:AlternateContent>
      <p:sp>
        <p:nvSpPr>
          <p:cNvPr id="15" name="文本框 14"/>
          <p:cNvSpPr txBox="1"/>
          <p:nvPr/>
        </p:nvSpPr>
        <p:spPr>
          <a:xfrm>
            <a:off x="762913" y="5150685"/>
            <a:ext cx="7825154" cy="1527175"/>
          </a:xfrm>
          <a:prstGeom prst="rect">
            <a:avLst/>
          </a:prstGeom>
          <a:noFill/>
        </p:spPr>
        <p:txBody>
          <a:bodyPr wrap="square">
            <a:spAutoFit/>
          </a:bodyPr>
          <a:lstStyle/>
          <a:p>
            <a:pPr indent="0" fontAlgn="auto">
              <a:lnSpc>
                <a:spcPts val="2800"/>
              </a:lnSpc>
            </a:pPr>
            <a:r>
              <a:rPr lang="en-US" altLang="zh-CN" sz="2000" dirty="0"/>
              <a:t>The linear relationship only works in the vicinity of the sample, and the samples far away from the sample have no effect on the local linear relationship, so the complexity of dimensionality reduction is reduced a lot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Locally Linear Embedding (LLE)</a:t>
            </a:r>
            <a:endParaRPr lang="en-US" altLang="zh-CN" sz="2400" b="0" i="0" u="none" strike="noStrike" baseline="0">
              <a:solidFill>
                <a:schemeClr val="accent6">
                  <a:lumMod val="75000"/>
                </a:schemeClr>
              </a:solidFill>
              <a:latin typeface="+mj-ea"/>
              <a:ea typeface="+mj-ea"/>
            </a:endParaRPr>
          </a:p>
        </p:txBody>
      </p:sp>
      <p:sp>
        <p:nvSpPr>
          <p:cNvPr id="2" name="文本框 1"/>
          <p:cNvSpPr txBox="1"/>
          <p:nvPr/>
        </p:nvSpPr>
        <p:spPr>
          <a:xfrm>
            <a:off x="851493" y="879946"/>
            <a:ext cx="1457960" cy="398780"/>
          </a:xfrm>
          <a:prstGeom prst="rect">
            <a:avLst/>
          </a:prstGeom>
          <a:noFill/>
        </p:spPr>
        <p:txBody>
          <a:bodyPr wrap="none" rtlCol="0">
            <a:spAutoFit/>
          </a:bodyPr>
          <a:lstStyle/>
          <a:p>
            <a:r>
              <a:rPr lang="en-US" altLang="zh-CN" sz="2000" b="1" dirty="0"/>
              <a:t>Algorithm</a:t>
            </a:r>
            <a:r>
              <a:rPr lang="en-US" altLang="zh-CN" b="1" dirty="0"/>
              <a:t>:</a:t>
            </a:r>
            <a:endParaRPr lang="zh-CN" altLang="en-US" b="1" dirty="0"/>
          </a:p>
        </p:txBody>
      </p:sp>
      <mc:AlternateContent xmlns:mc="http://schemas.openxmlformats.org/markup-compatibility/2006" xmlns:a14="http://schemas.microsoft.com/office/drawing/2010/main">
        <mc:Choice Requires="a14">
          <p:sp>
            <p:nvSpPr>
              <p:cNvPr id="3" name="文本框 2"/>
              <p:cNvSpPr txBox="1"/>
              <p:nvPr/>
            </p:nvSpPr>
            <p:spPr>
              <a:xfrm>
                <a:off x="925153" y="1377142"/>
                <a:ext cx="2409190" cy="39878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t>Input:</a:t>
                </a:r>
                <a:r>
                  <a:rPr lang="en-US" altLang="zh-CN" sz="2000" dirty="0"/>
                  <a:t> Dataset </a:t>
                </a:r>
                <a14:m>
                  <m:oMath xmlns:m="http://schemas.openxmlformats.org/officeDocument/2006/math">
                    <m:r>
                      <a:rPr lang="en-US" altLang="zh-CN" sz="2000" i="1" dirty="0" smtClean="0">
                        <a:latin typeface="Cambria Math" panose="02040503050406030204" pitchFamily="18" charset="0"/>
                        <a:cs typeface="Cambria Math" panose="02040503050406030204" pitchFamily="18" charset="0"/>
                      </a:rPr>
                      <m:t>𝑋</m:t>
                    </m:r>
                  </m:oMath>
                </a14:m>
                <a:endParaRPr lang="en-US" altLang="zh-CN" sz="2000" i="1" dirty="0">
                  <a:latin typeface="Cambria Math" panose="020405030504060302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925153" y="1377142"/>
                <a:ext cx="2409190" cy="398780"/>
              </a:xfrm>
              <a:prstGeom prst="rect">
                <a:avLst/>
              </a:prstGeom>
              <a:blipFill rotWithShape="1">
                <a:blip r:embed="rId2"/>
                <a:stretch>
                  <a:fillRect l="-25" t="-116" r="25" b="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925153" y="1840425"/>
                <a:ext cx="5024755" cy="368300"/>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t>Output:</a:t>
                </a:r>
                <a:r>
                  <a:rPr lang="en-US" altLang="zh-CN" dirty="0"/>
                  <a:t> Dimensionality reduced dataset </a:t>
                </a:r>
                <a14:m>
                  <m:oMath xmlns:m="http://schemas.openxmlformats.org/officeDocument/2006/math">
                    <m:r>
                      <a:rPr lang="en-US" altLang="zh-CN" i="1" dirty="0" smtClean="0">
                        <a:latin typeface="Cambria Math" panose="02040503050406030204" pitchFamily="18" charset="0"/>
                      </a:rPr>
                      <m:t>𝑋</m:t>
                    </m:r>
                    <m:r>
                      <a:rPr lang="en-US" altLang="zh-CN" i="1" baseline="-25000" dirty="0" err="1" smtClean="0">
                        <a:latin typeface="Cambria Math" panose="02040503050406030204" pitchFamily="18" charset="0"/>
                      </a:rPr>
                      <m:t>𝑛𝑒𝑤</m:t>
                    </m:r>
                  </m:oMath>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925153" y="1840425"/>
                <a:ext cx="5024755" cy="368300"/>
              </a:xfrm>
              <a:prstGeom prst="rect">
                <a:avLst/>
              </a:prstGeom>
              <a:blipFill rotWithShape="1">
                <a:blip r:embed="rId3"/>
                <a:stretch>
                  <a:fillRect l="-12" t="-53" r="12" b="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925195" y="2272665"/>
                <a:ext cx="11019155" cy="1168400"/>
              </a:xfrm>
              <a:prstGeom prst="rect">
                <a:avLst/>
              </a:prstGeom>
              <a:noFill/>
            </p:spPr>
            <p:txBody>
              <a:bodyPr wrap="square" rtlCol="0">
                <a:spAutoFit/>
              </a:bodyPr>
              <a:lstStyle/>
              <a:p>
                <a:pPr indent="0" fontAlgn="auto">
                  <a:lnSpc>
                    <a:spcPts val="2800"/>
                  </a:lnSpc>
                </a:pPr>
                <a:r>
                  <a:rPr lang="en-US" altLang="zh-CN" sz="2000" dirty="0"/>
                  <a:t>Compute the k nearest neighbors to xi, using the Euclidean distance metric</a:t>
                </a:r>
              </a:p>
              <a:p>
                <a:pPr indent="0" fontAlgn="auto">
                  <a:lnSpc>
                    <a:spcPts val="2800"/>
                  </a:lnSpc>
                </a:pPr>
                <a:r>
                  <a:rPr lang="en-US" altLang="zh-CN" sz="2000" dirty="0"/>
                  <a:t>Compute Covariance Matrix  </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𝑗</m:t>
                        </m:r>
                      </m:sub>
                    </m:sSub>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𝑗</m:t>
                            </m:r>
                          </m:sub>
                        </m:sSub>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𝑇</m:t>
                        </m:r>
                      </m:sup>
                    </m:sSup>
                  </m:oMath>
                </a14:m>
                <a:r>
                  <a:rPr lang="en-US" altLang="zh-CN" sz="2000" dirty="0"/>
                  <a:t>, and the corresponding weight coefficient vector </a:t>
                </a:r>
                <a14:m>
                  <m:oMath xmlns:m="http://schemas.openxmlformats.org/officeDocument/2006/math">
                    <m:r>
                      <a:rPr lang="en-US" altLang="zh-CN" sz="2000" i="1" dirty="0" smtClean="0">
                        <a:latin typeface="Cambria Math" panose="02040503050406030204" pitchFamily="18" charset="0"/>
                      </a:rPr>
                      <m:t>𝑊</m:t>
                    </m:r>
                    <m:r>
                      <a:rPr lang="en-US" altLang="zh-CN" sz="2000" i="1" baseline="-25000" dirty="0" smtClean="0">
                        <a:latin typeface="Cambria Math" panose="02040503050406030204" pitchFamily="18" charset="0"/>
                        <a:cs typeface="Cambria Math" panose="02040503050406030204" pitchFamily="18" charset="0"/>
                      </a:rPr>
                      <m:t>𝑖</m:t>
                    </m:r>
                  </m:oMath>
                </a14:m>
                <a:endParaRPr lang="en-US" altLang="zh-CN" sz="2000" i="1" baseline="-25000"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925195" y="2272665"/>
                <a:ext cx="11019155" cy="116840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718185" y="4307205"/>
                <a:ext cx="9521190" cy="1527175"/>
              </a:xfrm>
              <a:prstGeom prst="rect">
                <a:avLst/>
              </a:prstGeom>
              <a:noFill/>
            </p:spPr>
            <p:txBody>
              <a:bodyPr wrap="square">
                <a:spAutoFit/>
              </a:bodyPr>
              <a:lstStyle/>
              <a:p>
                <a:pPr indent="0" fontAlgn="auto">
                  <a:lnSpc>
                    <a:spcPts val="2800"/>
                  </a:lnSpc>
                </a:pPr>
                <a:r>
                  <a:rPr lang="en-US" altLang="zh-CN" sz="2000" dirty="0"/>
                  <a:t>Form the weight coefficient matrix </a:t>
                </a:r>
                <a14:m>
                  <m:oMath xmlns:m="http://schemas.openxmlformats.org/officeDocument/2006/math">
                    <m:r>
                      <a:rPr lang="en-US" altLang="zh-CN" sz="2000" i="1" dirty="0">
                        <a:latin typeface="Cambria Math" panose="02040503050406030204" pitchFamily="18" charset="0"/>
                      </a:rPr>
                      <m:t>𝑊</m:t>
                    </m:r>
                  </m:oMath>
                </a14:m>
                <a:r>
                  <a:rPr lang="en-US" altLang="zh-CN" sz="2000" dirty="0"/>
                  <a:t> by weight coefficient vectors , calculate matrix </a:t>
                </a:r>
                <a14:m>
                  <m:oMath xmlns:m="http://schemas.openxmlformats.org/officeDocument/2006/math">
                    <m:r>
                      <a:rPr lang="en-US" altLang="zh-CN" sz="2000" i="1" dirty="0" smtClean="0">
                        <a:latin typeface="Cambria Math" panose="02040503050406030204" pitchFamily="18" charset="0"/>
                      </a:rPr>
                      <m:t>𝑀</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𝐼</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𝑊</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𝐼</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𝑊</m:t>
                    </m:r>
                    <m:r>
                      <a:rPr lang="en-US" altLang="zh-CN" sz="2000" i="1" dirty="0" smtClean="0">
                        <a:latin typeface="Cambria Math" panose="02040503050406030204" pitchFamily="18" charset="0"/>
                      </a:rPr>
                      <m:t>)</m:t>
                    </m:r>
                    <m:r>
                      <a:rPr lang="en-US" altLang="zh-CN" sz="2000" i="1" baseline="30000" dirty="0" smtClean="0">
                        <a:latin typeface="Cambria Math" panose="02040503050406030204" pitchFamily="18" charset="0"/>
                      </a:rPr>
                      <m:t>𝑇</m:t>
                    </m:r>
                  </m:oMath>
                </a14:m>
                <a:endParaRPr lang="en-US" altLang="zh-CN" sz="2000" baseline="30000" dirty="0"/>
              </a:p>
              <a:p>
                <a:pPr indent="0" fontAlgn="auto">
                  <a:lnSpc>
                    <a:spcPts val="2800"/>
                  </a:lnSpc>
                </a:pPr>
                <a:r>
                  <a:rPr lang="en-US" altLang="zh-CN" sz="2000" dirty="0"/>
                  <a:t>Compute the first d+1 eigenvalues of the matrix </a:t>
                </a:r>
                <a14:m>
                  <m:oMath xmlns:m="http://schemas.openxmlformats.org/officeDocument/2006/math">
                    <m:r>
                      <a:rPr lang="en-US" altLang="zh-CN" sz="2000" i="1" dirty="0" smtClean="0">
                        <a:latin typeface="Cambria Math" panose="02040503050406030204" pitchFamily="18" charset="0"/>
                      </a:rPr>
                      <m:t>𝑀</m:t>
                    </m:r>
                  </m:oMath>
                </a14:m>
                <a:r>
                  <a:rPr lang="en-US" altLang="zh-CN" sz="2000" dirty="0"/>
                  <a:t>, and compute the eigenvectors corresponding to these d+1 eigenvalues</a:t>
                </a:r>
                <a14:m>
                  <m:oMath xmlns:m="http://schemas.openxmlformats.org/officeDocument/2006/math">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𝑦</m:t>
                    </m:r>
                    <m:r>
                      <a:rPr lang="en-US" altLang="zh-CN" sz="2000" i="1" baseline="-25000" dirty="0" smtClean="0">
                        <a:latin typeface="Cambria Math" panose="02040503050406030204" pitchFamily="18" charset="0"/>
                      </a:rPr>
                      <m:t>1</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𝑦</m:t>
                    </m:r>
                    <m:r>
                      <a:rPr lang="en-US" altLang="zh-CN" sz="2000" i="1" baseline="-25000" dirty="0" smtClean="0">
                        <a:latin typeface="Cambria Math" panose="02040503050406030204" pitchFamily="18" charset="0"/>
                      </a:rPr>
                      <m:t>2</m:t>
                    </m:r>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𝑦</m:t>
                        </m:r>
                      </m:e>
                      <m:sub>
                        <m:r>
                          <a:rPr lang="en-US" altLang="zh-CN" sz="2000" b="0" i="1" dirty="0" smtClean="0">
                            <a:latin typeface="Cambria Math" panose="02040503050406030204" pitchFamily="18" charset="0"/>
                          </a:rPr>
                          <m:t>𝑑</m:t>
                        </m:r>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ea typeface="MS Mincho" charset="0"/>
                        <a:cs typeface="Cambria Math" panose="02040503050406030204" pitchFamily="18" charset="0"/>
                      </a:rPr>
                      <m:t>}</m:t>
                    </m:r>
                  </m:oMath>
                </a14:m>
                <a:endParaRPr lang="en-US" altLang="zh-CN" sz="2000" i="1" dirty="0">
                  <a:latin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718185" y="4307205"/>
                <a:ext cx="9521190" cy="152717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4640980" y="3505160"/>
                <a:ext cx="1572260" cy="7004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pitchFamily="18" charset="0"/>
                                </a:rPr>
                                <m:t>𝑍</m:t>
                              </m:r>
                            </m:e>
                            <m:sub>
                              <m:r>
                                <a:rPr lang="en-US" altLang="zh-CN" sz="2000" b="0" i="1" smtClean="0">
                                  <a:latin typeface="Cambria Math" panose="02040503050406030204" pitchFamily="18" charset="0"/>
                                </a:rPr>
                                <m:t>𝑖</m:t>
                              </m:r>
                            </m:sub>
                            <m:sup>
                              <m:r>
                                <a:rPr lang="en-US" altLang="zh-CN" sz="2000" b="0" i="1" smtClean="0">
                                  <a:latin typeface="Cambria Math" panose="02040503050406030204" pitchFamily="18" charset="0"/>
                                </a:rPr>
                                <m:t>−1</m:t>
                              </m:r>
                            </m:sup>
                          </m:sSub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1</m:t>
                              </m:r>
                            </m:e>
                            <m:sub>
                              <m:r>
                                <a:rPr lang="en-US" altLang="zh-CN" sz="2000" b="0" i="1" smtClean="0">
                                  <a:latin typeface="Cambria Math" panose="02040503050406030204" pitchFamily="18" charset="0"/>
                                </a:rPr>
                                <m:t>𝑘</m:t>
                              </m:r>
                            </m:sub>
                          </m:sSub>
                        </m:num>
                        <m:den>
                          <m:sSubSup>
                            <m:sSubSupPr>
                              <m:ctrlPr>
                                <a:rPr lang="en-US" altLang="zh-CN" sz="2000" i="1">
                                  <a:latin typeface="Cambria Math" panose="02040503050406030204" pitchFamily="18" charset="0"/>
                                </a:rPr>
                              </m:ctrlPr>
                            </m:sSubSupPr>
                            <m:e>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1</m:t>
                                  </m:r>
                                </m:e>
                                <m:sub>
                                  <m:r>
                                    <a:rPr lang="en-US" altLang="zh-CN" sz="2000" b="0" i="1" smtClean="0">
                                      <a:latin typeface="Cambria Math" panose="02040503050406030204" pitchFamily="18" charset="0"/>
                                    </a:rPr>
                                    <m:t>𝑘</m:t>
                                  </m:r>
                                </m:sub>
                                <m:sup>
                                  <m:r>
                                    <a:rPr lang="en-US" altLang="zh-CN" sz="2000" b="0" i="1" smtClean="0">
                                      <a:latin typeface="Cambria Math" panose="02040503050406030204" pitchFamily="18" charset="0"/>
                                    </a:rPr>
                                    <m:t>𝑇</m:t>
                                  </m:r>
                                </m:sup>
                              </m:sSubSup>
                              <m:r>
                                <a:rPr lang="en-US" altLang="zh-CN" sz="2000" i="1">
                                  <a:latin typeface="Cambria Math" panose="02040503050406030204" pitchFamily="18" charset="0"/>
                                </a:rPr>
                                <m:t>𝑍</m:t>
                              </m:r>
                            </m:e>
                            <m:sub>
                              <m:r>
                                <a:rPr lang="en-US" altLang="zh-CN" sz="2000" i="1">
                                  <a:latin typeface="Cambria Math" panose="02040503050406030204" pitchFamily="18" charset="0"/>
                                </a:rPr>
                                <m:t>𝑖</m:t>
                              </m:r>
                            </m:sub>
                            <m:sup>
                              <m:r>
                                <a:rPr lang="en-US" altLang="zh-CN" sz="2000" i="1">
                                  <a:latin typeface="Cambria Math" panose="02040503050406030204" pitchFamily="18" charset="0"/>
                                </a:rPr>
                                <m:t>−1</m:t>
                              </m:r>
                            </m:sup>
                          </m:sSubSup>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1</m:t>
                              </m:r>
                            </m:e>
                            <m:sub>
                              <m:r>
                                <a:rPr lang="en-US" altLang="zh-CN" sz="2000" i="1">
                                  <a:latin typeface="Cambria Math" panose="02040503050406030204" pitchFamily="18" charset="0"/>
                                </a:rPr>
                                <m:t>𝑘</m:t>
                              </m:r>
                            </m:sub>
                          </m:sSub>
                        </m:den>
                      </m:f>
                    </m:oMath>
                  </m:oMathPara>
                </a14:m>
                <a:endParaRPr lang="en-US" altLang="zh-CN" sz="2000" i="1" dirty="0">
                  <a:latin typeface="Cambria Math" panose="020405030504060302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4640980" y="3505160"/>
                <a:ext cx="1572260" cy="700405"/>
              </a:xfrm>
              <a:prstGeom prst="rect">
                <a:avLst/>
              </a:prstGeom>
              <a:blipFill rotWithShape="1">
                <a:blip r:embed="rId6"/>
                <a:stretch>
                  <a:fillRect l="-25" t="-85" r="-4458" b="85"/>
                </a:stretch>
              </a:blipFill>
            </p:spPr>
            <p:txBody>
              <a:bodyPr/>
              <a:lstStyle/>
              <a:p>
                <a:r>
                  <a:rPr lang="zh-CN" altLang="en-US">
                    <a:noFill/>
                  </a:rPr>
                  <a:t> </a:t>
                </a:r>
              </a:p>
            </p:txBody>
          </p:sp>
        </mc:Fallback>
      </mc:AlternateContent>
      <p:sp>
        <p:nvSpPr>
          <p:cNvPr id="18" name="文本框 17"/>
          <p:cNvSpPr txBox="1"/>
          <p:nvPr/>
        </p:nvSpPr>
        <p:spPr>
          <a:xfrm>
            <a:off x="718185" y="5855970"/>
            <a:ext cx="10110470" cy="398780"/>
          </a:xfrm>
          <a:prstGeom prst="rect">
            <a:avLst/>
          </a:prstGeom>
          <a:noFill/>
        </p:spPr>
        <p:txBody>
          <a:bodyPr wrap="square">
            <a:spAutoFit/>
          </a:bodyPr>
          <a:lstStyle/>
          <a:p>
            <a:r>
              <a:rPr lang="en-US" altLang="zh-CN" sz="2000" dirty="0"/>
              <a:t>The matrix spanned from the second eigenvector to the d+1th eigenvector is the output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Clustering</a:t>
            </a:r>
          </a:p>
        </p:txBody>
      </p:sp>
      <p:sp>
        <p:nvSpPr>
          <p:cNvPr id="7" name="文本框 6"/>
          <p:cNvSpPr txBox="1"/>
          <p:nvPr/>
        </p:nvSpPr>
        <p:spPr>
          <a:xfrm>
            <a:off x="676275" y="972820"/>
            <a:ext cx="10874375" cy="1732915"/>
          </a:xfrm>
          <a:prstGeom prst="rect">
            <a:avLst/>
          </a:prstGeom>
          <a:noFill/>
        </p:spPr>
        <p:txBody>
          <a:bodyPr wrap="square">
            <a:spAutoFit/>
          </a:bodyPr>
          <a:lstStyle/>
          <a:p>
            <a:pPr marL="342900" indent="-342900" algn="l">
              <a:buFont typeface="Arial" panose="020B0604020202020204" pitchFamily="34" charset="0"/>
              <a:buChar char="•"/>
            </a:pPr>
            <a:r>
              <a:rPr lang="en-US" altLang="zh-CN" sz="2000" dirty="0">
                <a:latin typeface="+mn-ea"/>
              </a:rPr>
              <a:t>Target : Find out the character of the dataset by obtaining clusters</a:t>
            </a:r>
          </a:p>
          <a:p>
            <a:pPr marL="285750" indent="-285750" algn="l" fontAlgn="auto">
              <a:lnSpc>
                <a:spcPts val="2800"/>
              </a:lnSpc>
              <a:buFont typeface="Arial" panose="020B0604020202020204" pitchFamily="34" charset="0"/>
              <a:buChar char="•"/>
            </a:pPr>
            <a:r>
              <a:rPr lang="en-US" altLang="zh-CN" sz="2000" dirty="0">
                <a:latin typeface="+mn-ea"/>
                <a:sym typeface="+mn-ea"/>
              </a:rPr>
              <a:t>Definition of cluster: G</a:t>
            </a:r>
            <a:endParaRPr lang="en-US" altLang="zh-CN" sz="2000" dirty="0">
              <a:latin typeface="+mn-ea"/>
            </a:endParaRPr>
          </a:p>
          <a:p>
            <a:pPr indent="0" fontAlgn="auto">
              <a:lnSpc>
                <a:spcPts val="2800"/>
              </a:lnSpc>
              <a:buFont typeface="Arial" panose="020B0604020202020204" pitchFamily="34" charset="0"/>
              <a:buNone/>
            </a:pPr>
            <a:r>
              <a:rPr lang="en-US" altLang="zh-CN" sz="2000" dirty="0">
                <a:latin typeface="+mn-ea"/>
                <a:sym typeface="+mn-ea"/>
              </a:rPr>
              <a:t>    Let T be a given positive number. If any two samples x</a:t>
            </a:r>
            <a:r>
              <a:rPr lang="en-US" altLang="zh-CN" sz="2000" baseline="-25000" dirty="0">
                <a:latin typeface="+mn-ea"/>
                <a:sym typeface="+mn-ea"/>
              </a:rPr>
              <a:t>i</a:t>
            </a:r>
            <a:r>
              <a:rPr lang="en-US" altLang="zh-CN" sz="2000" dirty="0">
                <a:latin typeface="+mn-ea"/>
                <a:sym typeface="+mn-ea"/>
              </a:rPr>
              <a:t>, </a:t>
            </a:r>
            <a:r>
              <a:rPr lang="en-US" altLang="zh-CN" sz="2000" dirty="0" err="1">
                <a:latin typeface="+mn-ea"/>
                <a:sym typeface="+mn-ea"/>
              </a:rPr>
              <a:t>x</a:t>
            </a:r>
            <a:r>
              <a:rPr lang="en-US" altLang="zh-CN" sz="2000" baseline="-25000" dirty="0" err="1">
                <a:latin typeface="+mn-ea"/>
                <a:sym typeface="+mn-ea"/>
              </a:rPr>
              <a:t>j</a:t>
            </a:r>
            <a:r>
              <a:rPr lang="en-US" altLang="zh-CN" sz="2000" dirty="0">
                <a:latin typeface="+mn-ea"/>
                <a:sym typeface="+mn-ea"/>
              </a:rPr>
              <a:t> in the set G satisfy </a:t>
            </a:r>
            <a:r>
              <a:rPr lang="en-US" altLang="zh-CN" sz="2000" dirty="0" err="1">
                <a:latin typeface="+mn-ea"/>
                <a:sym typeface="+mn-ea"/>
              </a:rPr>
              <a:t>d</a:t>
            </a:r>
            <a:r>
              <a:rPr lang="en-US" altLang="zh-CN" sz="2000" baseline="-25000" dirty="0" err="1">
                <a:latin typeface="+mn-ea"/>
                <a:sym typeface="+mn-ea"/>
              </a:rPr>
              <a:t>ij</a:t>
            </a:r>
            <a:r>
              <a:rPr lang="en-US" altLang="zh-CN" sz="2000" dirty="0">
                <a:latin typeface="+mn-ea"/>
                <a:sym typeface="+mn-ea"/>
              </a:rPr>
              <a:t> ≤T</a:t>
            </a:r>
            <a:endParaRPr lang="en-US" altLang="zh-CN" sz="2000" dirty="0">
              <a:latin typeface="+mn-ea"/>
            </a:endParaRPr>
          </a:p>
          <a:p>
            <a:pPr marL="342900" indent="-342900" algn="l">
              <a:buFont typeface="Arial" panose="020B0604020202020204" pitchFamily="34" charset="0"/>
              <a:buChar char="•"/>
            </a:pPr>
            <a:endParaRPr lang="en-US" altLang="zh-CN" sz="2000" dirty="0">
              <a:latin typeface="+mn-ea"/>
            </a:endParaRPr>
          </a:p>
          <a:p>
            <a:pPr algn="l"/>
            <a:endParaRPr lang="en-US" altLang="zh-CN" sz="2000" b="0" i="0" u="none" strike="noStrike" baseline="0" dirty="0">
              <a:latin typeface="+mn-ea"/>
            </a:endParaRPr>
          </a:p>
        </p:txBody>
      </p:sp>
      <p:sp>
        <p:nvSpPr>
          <p:cNvPr id="22" name="文本框 21"/>
          <p:cNvSpPr txBox="1"/>
          <p:nvPr/>
        </p:nvSpPr>
        <p:spPr>
          <a:xfrm>
            <a:off x="752475" y="1495425"/>
            <a:ext cx="10899775" cy="450215"/>
          </a:xfrm>
          <a:prstGeom prst="rect">
            <a:avLst/>
          </a:prstGeom>
          <a:noFill/>
        </p:spPr>
        <p:txBody>
          <a:bodyPr wrap="square">
            <a:spAutoFit/>
          </a:bodyPr>
          <a:lstStyle/>
          <a:p>
            <a:pPr marL="285750" indent="-285750" algn="l" fontAlgn="auto">
              <a:lnSpc>
                <a:spcPts val="2800"/>
              </a:lnSpc>
              <a:buFont typeface="Arial" panose="020B0604020202020204" pitchFamily="34" charset="0"/>
              <a:buChar char="•"/>
            </a:pPr>
            <a:endParaRPr lang="en-US" altLang="zh-CN" sz="2000" dirty="0">
              <a:latin typeface="+mn-ea"/>
            </a:endParaRPr>
          </a:p>
        </p:txBody>
      </p:sp>
      <p:pic>
        <p:nvPicPr>
          <p:cNvPr id="3" name="图片 2"/>
          <p:cNvPicPr>
            <a:picLocks noChangeAspect="1"/>
          </p:cNvPicPr>
          <p:nvPr/>
        </p:nvPicPr>
        <p:blipFill>
          <a:blip r:embed="rId2"/>
          <a:stretch>
            <a:fillRect/>
          </a:stretch>
        </p:blipFill>
        <p:spPr>
          <a:xfrm>
            <a:off x="3217877" y="2418839"/>
            <a:ext cx="5603846" cy="3716323"/>
          </a:xfrm>
          <a:prstGeom prst="rect">
            <a:avLst/>
          </a:prstGeom>
        </p:spPr>
      </p:pic>
      <p:sp>
        <p:nvSpPr>
          <p:cNvPr id="4" name="文本框 3"/>
          <p:cNvSpPr txBox="1"/>
          <p:nvPr/>
        </p:nvSpPr>
        <p:spPr>
          <a:xfrm>
            <a:off x="4988774" y="6068899"/>
            <a:ext cx="3524885" cy="398780"/>
          </a:xfrm>
          <a:prstGeom prst="rect">
            <a:avLst/>
          </a:prstGeom>
          <a:noFill/>
        </p:spPr>
        <p:txBody>
          <a:bodyPr wrap="none" rtlCol="0">
            <a:spAutoFit/>
          </a:bodyPr>
          <a:lstStyle/>
          <a:p>
            <a:pPr algn="l"/>
            <a:r>
              <a:rPr lang="en-US" altLang="zh-CN" sz="2000">
                <a:solidFill>
                  <a:srgbClr val="002060"/>
                </a:solidFill>
                <a:sym typeface="+mn-ea"/>
              </a:rPr>
              <a:t>Figure: </a:t>
            </a:r>
            <a:r>
              <a:rPr lang="en-US" altLang="zh-CN" sz="2000" dirty="0"/>
              <a:t>Example of Clustering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Unsupervised Learning</a:t>
            </a:r>
            <a:endParaRPr lang="en-US" altLang="zh-CN" sz="2400" b="0" i="0" u="none" strike="noStrike" baseline="0">
              <a:solidFill>
                <a:schemeClr val="accent6">
                  <a:lumMod val="75000"/>
                </a:schemeClr>
              </a:solidFill>
              <a:latin typeface="+mj-ea"/>
              <a:ea typeface="+mj-ea"/>
            </a:endParaRPr>
          </a:p>
        </p:txBody>
      </p:sp>
      <p:sp>
        <p:nvSpPr>
          <p:cNvPr id="17" name="文本框 16"/>
          <p:cNvSpPr txBox="1"/>
          <p:nvPr/>
        </p:nvSpPr>
        <p:spPr>
          <a:xfrm>
            <a:off x="1000125" y="958334"/>
            <a:ext cx="6096000" cy="398780"/>
          </a:xfrm>
          <a:prstGeom prst="rect">
            <a:avLst/>
          </a:prstGeom>
          <a:noFill/>
        </p:spPr>
        <p:txBody>
          <a:bodyPr wrap="square">
            <a:spAutoFit/>
          </a:bodyPr>
          <a:lstStyle/>
          <a:p>
            <a:r>
              <a:rPr lang="en-US" altLang="zh-CN" sz="2000" dirty="0"/>
              <a:t>Probability Model Estimation</a:t>
            </a:r>
          </a:p>
        </p:txBody>
      </p:sp>
      <p:sp>
        <p:nvSpPr>
          <p:cNvPr id="23" name="文本框 22"/>
          <p:cNvSpPr txBox="1"/>
          <p:nvPr/>
        </p:nvSpPr>
        <p:spPr>
          <a:xfrm>
            <a:off x="3415502" y="5715000"/>
            <a:ext cx="5513705" cy="398780"/>
          </a:xfrm>
          <a:prstGeom prst="rect">
            <a:avLst/>
          </a:prstGeom>
          <a:noFill/>
        </p:spPr>
        <p:txBody>
          <a:bodyPr wrap="none" rtlCol="0">
            <a:spAutoFit/>
          </a:bodyPr>
          <a:lstStyle/>
          <a:p>
            <a:pPr algn="l"/>
            <a:r>
              <a:rPr lang="en-US" altLang="zh-CN" sz="2000">
                <a:solidFill>
                  <a:srgbClr val="002060"/>
                </a:solidFill>
                <a:sym typeface="+mn-ea"/>
              </a:rPr>
              <a:t>Figure:</a:t>
            </a:r>
            <a:r>
              <a:rPr lang="en-US" altLang="zh-CN" sz="2000" dirty="0"/>
              <a:t>Example of Probability Model Estimation</a:t>
            </a:r>
          </a:p>
        </p:txBody>
      </p:sp>
      <p:pic>
        <p:nvPicPr>
          <p:cNvPr id="3" name="图片 2"/>
          <p:cNvPicPr>
            <a:picLocks noChangeAspect="1"/>
          </p:cNvPicPr>
          <p:nvPr/>
        </p:nvPicPr>
        <p:blipFill>
          <a:blip r:embed="rId2"/>
          <a:stretch>
            <a:fillRect/>
          </a:stretch>
        </p:blipFill>
        <p:spPr>
          <a:xfrm>
            <a:off x="1582723" y="4077224"/>
            <a:ext cx="9026554" cy="1484851"/>
          </a:xfrm>
          <a:prstGeom prst="rect">
            <a:avLst/>
          </a:prstGeom>
        </p:spPr>
      </p:pic>
      <p:sp>
        <p:nvSpPr>
          <p:cNvPr id="6" name="文本框 5"/>
          <p:cNvSpPr txBox="1"/>
          <p:nvPr/>
        </p:nvSpPr>
        <p:spPr>
          <a:xfrm>
            <a:off x="1582420" y="1480820"/>
            <a:ext cx="9027795" cy="808990"/>
          </a:xfrm>
          <a:prstGeom prst="rect">
            <a:avLst/>
          </a:prstGeom>
          <a:noFill/>
        </p:spPr>
        <p:txBody>
          <a:bodyPr wrap="square">
            <a:spAutoFit/>
          </a:bodyPr>
          <a:lstStyle/>
          <a:p>
            <a:pPr indent="0" algn="l" fontAlgn="auto">
              <a:lnSpc>
                <a:spcPts val="2800"/>
              </a:lnSpc>
              <a:buClrTx/>
              <a:buSzTx/>
              <a:buFontTx/>
            </a:pPr>
            <a:r>
              <a:rPr lang="en-US" altLang="zh-CN" sz="2000" dirty="0"/>
              <a:t>Determining the parameters of a statistical model that best describe the observed data, assuming the data follows a specific probability distribution</a:t>
            </a:r>
          </a:p>
        </p:txBody>
      </p:sp>
      <p:sp>
        <p:nvSpPr>
          <p:cNvPr id="8" name="文本框 7"/>
          <p:cNvSpPr txBox="1"/>
          <p:nvPr/>
        </p:nvSpPr>
        <p:spPr>
          <a:xfrm>
            <a:off x="1582722" y="2569407"/>
            <a:ext cx="6096000" cy="398780"/>
          </a:xfrm>
          <a:prstGeom prst="rect">
            <a:avLst/>
          </a:prstGeom>
          <a:noFill/>
        </p:spPr>
        <p:txBody>
          <a:bodyPr wrap="square">
            <a:spAutoFit/>
          </a:bodyPr>
          <a:lstStyle/>
          <a:p>
            <a:r>
              <a:rPr lang="en-US" altLang="zh-CN" sz="2000" b="1" dirty="0"/>
              <a:t>Bayes’ Theorem</a:t>
            </a:r>
          </a:p>
        </p:txBody>
      </p:sp>
      <mc:AlternateContent xmlns:mc="http://schemas.openxmlformats.org/markup-compatibility/2006" xmlns:a14="http://schemas.microsoft.com/office/drawing/2010/main">
        <mc:Choice Requires="a14">
          <p:sp>
            <p:nvSpPr>
              <p:cNvPr id="12" name="文本框 11"/>
              <p:cNvSpPr txBox="1"/>
              <p:nvPr/>
            </p:nvSpPr>
            <p:spPr>
              <a:xfrm>
                <a:off x="4048125" y="2968268"/>
                <a:ext cx="2178050" cy="5810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zh-CN" altLang="en-US" b="0" i="1" smtClean="0">
                              <a:latin typeface="Cambria Math" panose="02040503050406030204" pitchFamily="18" charset="0"/>
                            </a:rPr>
                            <m:t>𝜃</m:t>
                          </m:r>
                        </m:e>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𝑃</m:t>
                          </m:r>
                          <m:d>
                            <m:dPr>
                              <m:ctrlPr>
                                <a:rPr lang="en-US" altLang="zh-CN" i="1">
                                  <a:latin typeface="Cambria Math" panose="02040503050406030204" pitchFamily="18" charset="0"/>
                                </a:rPr>
                              </m:ctrlPr>
                            </m:dPr>
                            <m:e>
                              <m:r>
                                <a:rPr lang="zh-CN" altLang="en-US" i="1">
                                  <a:latin typeface="Cambria Math" panose="02040503050406030204" pitchFamily="18" charset="0"/>
                                </a:rPr>
                                <m:t>𝜃</m:t>
                              </m:r>
                            </m:e>
                            <m:e>
                              <m:r>
                                <a:rPr lang="en-US" altLang="zh-CN" i="1">
                                  <a:latin typeface="Cambria Math" panose="02040503050406030204" pitchFamily="18" charset="0"/>
                                </a:rPr>
                                <m:t>𝑋</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zh-CN" altLang="en-US" b="0" i="1" smtClean="0">
                              <a:latin typeface="Cambria Math" panose="02040503050406030204" pitchFamily="18" charset="0"/>
                            </a:rPr>
                            <m:t>𝜃</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den>
                      </m:f>
                    </m:oMath>
                  </m:oMathPara>
                </a14:m>
                <a:endParaRPr lang="zh-CN" altLang="en-US"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048125" y="2968268"/>
                <a:ext cx="2178050" cy="581025"/>
              </a:xfrm>
              <a:prstGeom prst="rect">
                <a:avLst/>
              </a:prstGeom>
              <a:blipFill rotWithShape="1">
                <a:blip r:embed="rId3"/>
                <a:stretch>
                  <a:fillRect t="-48" r="-904" b="48"/>
                </a:stretch>
              </a:blipFill>
            </p:spPr>
            <p:txBody>
              <a:bodyPr/>
              <a:lstStyle/>
              <a:p>
                <a:r>
                  <a:rPr lang="zh-CN" altLang="en-US">
                    <a:noFill/>
                  </a:rPr>
                  <a:t> </a:t>
                </a:r>
              </a:p>
            </p:txBody>
          </p:sp>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795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Markov Chain Monte C</a:t>
            </a:r>
            <a:r>
              <a:rPr lang="en-US" altLang="zh-CN" sz="2400">
                <a:solidFill>
                  <a:schemeClr val="accent6">
                    <a:lumMod val="75000"/>
                  </a:schemeClr>
                </a:solidFill>
                <a:latin typeface="+mj-ea"/>
                <a:ea typeface="+mj-ea"/>
              </a:rPr>
              <a:t>arlo (MCMC)</a:t>
            </a:r>
            <a:endParaRPr lang="en-US" altLang="zh-CN" sz="2400" b="0" i="0" u="none" strike="noStrike" baseline="0">
              <a:solidFill>
                <a:schemeClr val="accent6">
                  <a:lumMod val="75000"/>
                </a:schemeClr>
              </a:solidFill>
              <a:latin typeface="+mj-ea"/>
              <a:ea typeface="+mj-ea"/>
            </a:endParaRPr>
          </a:p>
        </p:txBody>
      </p:sp>
      <p:sp>
        <p:nvSpPr>
          <p:cNvPr id="3" name="文本框 2"/>
          <p:cNvSpPr txBox="1"/>
          <p:nvPr/>
        </p:nvSpPr>
        <p:spPr>
          <a:xfrm>
            <a:off x="1175658" y="1024931"/>
            <a:ext cx="7144377" cy="808990"/>
          </a:xfrm>
          <a:prstGeom prst="rect">
            <a:avLst/>
          </a:prstGeom>
          <a:noFill/>
        </p:spPr>
        <p:txBody>
          <a:bodyPr wrap="square" rtlCol="0">
            <a:spAutoFit/>
          </a:bodyPr>
          <a:lstStyle/>
          <a:p>
            <a:pPr indent="0" fontAlgn="auto">
              <a:lnSpc>
                <a:spcPts val="2800"/>
              </a:lnSpc>
            </a:pPr>
            <a:r>
              <a:rPr lang="en-US" altLang="zh-CN" sz="2000" dirty="0"/>
              <a:t>Monte Carlo method:</a:t>
            </a:r>
            <a:r>
              <a:rPr lang="zh-CN" altLang="en-US" sz="2000" dirty="0"/>
              <a:t> </a:t>
            </a:r>
            <a:r>
              <a:rPr lang="en-US" altLang="zh-CN" sz="2000" dirty="0"/>
              <a:t>A method of approximate numerical computation by random sampling from a probabilistic model</a:t>
            </a:r>
          </a:p>
        </p:txBody>
      </p:sp>
      <p:sp>
        <p:nvSpPr>
          <p:cNvPr id="5" name="文本框 4"/>
          <p:cNvSpPr txBox="1"/>
          <p:nvPr/>
        </p:nvSpPr>
        <p:spPr>
          <a:xfrm>
            <a:off x="1175658" y="2049864"/>
            <a:ext cx="2961005" cy="398780"/>
          </a:xfrm>
          <a:prstGeom prst="rect">
            <a:avLst/>
          </a:prstGeom>
          <a:noFill/>
        </p:spPr>
        <p:txBody>
          <a:bodyPr wrap="none" rtlCol="0">
            <a:spAutoFit/>
          </a:bodyPr>
          <a:lstStyle/>
          <a:p>
            <a:r>
              <a:rPr lang="en-US" altLang="zh-CN" sz="2000" b="1" dirty="0"/>
              <a:t>Core:</a:t>
            </a:r>
            <a:r>
              <a:rPr lang="en-US" altLang="zh-CN" sz="2000" dirty="0"/>
              <a:t> Random sampling</a:t>
            </a:r>
          </a:p>
        </p:txBody>
      </p:sp>
      <p:sp>
        <p:nvSpPr>
          <p:cNvPr id="6" name="文本框 5"/>
          <p:cNvSpPr txBox="1"/>
          <p:nvPr/>
        </p:nvSpPr>
        <p:spPr>
          <a:xfrm>
            <a:off x="1175658" y="2797798"/>
            <a:ext cx="3807460" cy="398780"/>
          </a:xfrm>
          <a:prstGeom prst="rect">
            <a:avLst/>
          </a:prstGeom>
          <a:noFill/>
        </p:spPr>
        <p:txBody>
          <a:bodyPr wrap="none" rtlCol="0">
            <a:spAutoFit/>
          </a:bodyPr>
          <a:lstStyle/>
          <a:p>
            <a:r>
              <a:rPr lang="en-US" altLang="zh-CN" sz="2000" dirty="0"/>
              <a:t>Accept-Reject Sampling Method</a:t>
            </a: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528" y="3167130"/>
            <a:ext cx="5284027" cy="3435056"/>
          </a:xfrm>
          <a:prstGeom prst="rect">
            <a:avLst/>
          </a:prstGeom>
        </p:spPr>
      </p:pic>
      <p:sp>
        <p:nvSpPr>
          <p:cNvPr id="11" name="文本框 10"/>
          <p:cNvSpPr txBox="1"/>
          <p:nvPr/>
        </p:nvSpPr>
        <p:spPr>
          <a:xfrm>
            <a:off x="6642460" y="2448469"/>
            <a:ext cx="1466215" cy="398780"/>
          </a:xfrm>
          <a:prstGeom prst="rect">
            <a:avLst/>
          </a:prstGeom>
          <a:noFill/>
        </p:spPr>
        <p:txBody>
          <a:bodyPr wrap="none" rtlCol="0">
            <a:spAutoFit/>
          </a:bodyPr>
          <a:lstStyle/>
          <a:p>
            <a:r>
              <a:rPr lang="en-US" altLang="zh-CN" sz="2000" b="1" dirty="0"/>
              <a:t>Algorithm:</a:t>
            </a:r>
          </a:p>
        </p:txBody>
      </p:sp>
      <mc:AlternateContent xmlns:mc="http://schemas.openxmlformats.org/markup-compatibility/2006" xmlns:a14="http://schemas.microsoft.com/office/drawing/2010/main">
        <mc:Choice Requires="a14">
          <p:sp>
            <p:nvSpPr>
              <p:cNvPr id="12" name="文本框 11"/>
              <p:cNvSpPr txBox="1"/>
              <p:nvPr/>
            </p:nvSpPr>
            <p:spPr>
              <a:xfrm>
                <a:off x="6640830" y="2979420"/>
                <a:ext cx="4947285" cy="808990"/>
              </a:xfrm>
              <a:prstGeom prst="rect">
                <a:avLst/>
              </a:prstGeom>
              <a:noFill/>
            </p:spPr>
            <p:txBody>
              <a:bodyPr wrap="square" rtlCol="0">
                <a:spAutoFit/>
              </a:bodyPr>
              <a:lstStyle/>
              <a:p>
                <a:pPr marL="342900" indent="-342900" fontAlgn="auto">
                  <a:lnSpc>
                    <a:spcPts val="2800"/>
                  </a:lnSpc>
                  <a:buFont typeface="Arial" panose="020B0604020202020204" pitchFamily="34" charset="0"/>
                  <a:buChar char="•"/>
                </a:pPr>
                <a:r>
                  <a:rPr lang="en-US" altLang="zh-CN" sz="2000" b="1" dirty="0"/>
                  <a:t>Input</a:t>
                </a:r>
                <a:r>
                  <a:rPr lang="en-US" altLang="zh-CN" sz="2000" dirty="0"/>
                  <a:t>: probability density function of target probability distribution, </a:t>
                </a:r>
                <a14:m>
                  <m:oMath xmlns:m="http://schemas.openxmlformats.org/officeDocument/2006/math">
                    <m:r>
                      <a:rPr lang="en-US" altLang="zh-CN" sz="2000" i="1" dirty="0" smtClean="0">
                        <a:latin typeface="Cambria Math" panose="02040503050406030204" pitchFamily="18" charset="0"/>
                      </a:rPr>
                      <m:t>𝑝</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ea typeface="MS Mincho" charset="0"/>
                        <a:cs typeface="Cambria Math" panose="02040503050406030204" pitchFamily="18" charset="0"/>
                      </a:rPr>
                      <m:t>)</m:t>
                    </m:r>
                  </m:oMath>
                </a14:m>
                <a:endParaRPr lang="en-US" altLang="zh-CN" sz="2000" i="1" dirty="0">
                  <a:latin typeface="Cambria Math" panose="020405030504060302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640830" y="2979420"/>
                <a:ext cx="4947285" cy="808990"/>
              </a:xfrm>
              <a:prstGeom prst="rect">
                <a:avLst/>
              </a:prstGeom>
              <a:blipFill rotWithShape="1">
                <a:blip r:embed="rId3"/>
                <a:stretch>
                  <a:fillRect/>
                </a:stretch>
              </a:blipFill>
            </p:spPr>
            <p:txBody>
              <a:bodyPr/>
              <a:lstStyle/>
              <a:p>
                <a:r>
                  <a:rPr lang="zh-CN" altLang="en-US">
                    <a:noFill/>
                  </a:rPr>
                  <a:t> </a:t>
                </a:r>
              </a:p>
            </p:txBody>
          </p:sp>
        </mc:Fallback>
      </mc:AlternateContent>
      <p:sp>
        <p:nvSpPr>
          <p:cNvPr id="13" name="文本框 12"/>
          <p:cNvSpPr txBox="1"/>
          <p:nvPr/>
        </p:nvSpPr>
        <p:spPr>
          <a:xfrm>
            <a:off x="6640830" y="3672205"/>
            <a:ext cx="4638040" cy="808990"/>
          </a:xfrm>
          <a:prstGeom prst="rect">
            <a:avLst/>
          </a:prstGeom>
          <a:noFill/>
        </p:spPr>
        <p:txBody>
          <a:bodyPr wrap="square" rtlCol="0">
            <a:spAutoFit/>
          </a:bodyPr>
          <a:lstStyle/>
          <a:p>
            <a:pPr marL="342900" indent="-342900" fontAlgn="auto">
              <a:lnSpc>
                <a:spcPts val="2800"/>
              </a:lnSpc>
              <a:buFont typeface="Arial" panose="020B0604020202020204" pitchFamily="34" charset="0"/>
              <a:buChar char="•"/>
            </a:pPr>
            <a:r>
              <a:rPr lang="en-US" altLang="zh-CN" sz="2000" b="1" dirty="0"/>
              <a:t>Output</a:t>
            </a:r>
            <a:r>
              <a:rPr lang="en-US" altLang="zh-CN" sz="2000" dirty="0"/>
              <a:t>: Random samples that obey the target probability distribution</a:t>
            </a:r>
          </a:p>
        </p:txBody>
      </p:sp>
      <mc:AlternateContent xmlns:mc="http://schemas.openxmlformats.org/markup-compatibility/2006" xmlns:a14="http://schemas.microsoft.com/office/drawing/2010/main">
        <mc:Choice Requires="a14">
          <p:sp>
            <p:nvSpPr>
              <p:cNvPr id="14" name="文本框 13"/>
              <p:cNvSpPr txBox="1"/>
              <p:nvPr/>
            </p:nvSpPr>
            <p:spPr>
              <a:xfrm>
                <a:off x="6714914" y="4480971"/>
                <a:ext cx="4352290" cy="398780"/>
              </a:xfrm>
              <a:prstGeom prst="rect">
                <a:avLst/>
              </a:prstGeom>
              <a:noFill/>
            </p:spPr>
            <p:txBody>
              <a:bodyPr wrap="none" rtlCol="0">
                <a:spAutoFit/>
              </a:bodyPr>
              <a:lstStyle/>
              <a:p>
                <a:pPr marL="342900" indent="-342900">
                  <a:buFont typeface="Arial" panose="020B0604020202020204" pitchFamily="34" charset="0"/>
                  <a:buChar char="•"/>
                </a:pPr>
                <a:r>
                  <a:rPr lang="en-US" altLang="zh-CN" sz="2000" b="1" dirty="0"/>
                  <a:t>Parameter</a:t>
                </a:r>
                <a:r>
                  <a:rPr lang="en-US" altLang="zh-CN" sz="2000" dirty="0"/>
                  <a:t>: number of samples, </a:t>
                </a:r>
                <a14:m>
                  <m:oMath xmlns:m="http://schemas.openxmlformats.org/officeDocument/2006/math">
                    <m:r>
                      <a:rPr lang="en-US" altLang="zh-CN" sz="2000" i="1" dirty="0" smtClean="0">
                        <a:latin typeface="Cambria Math" panose="02040503050406030204" pitchFamily="18" charset="0"/>
                        <a:cs typeface="Cambria Math" panose="02040503050406030204" pitchFamily="18" charset="0"/>
                      </a:rPr>
                      <m:t>𝑛</m:t>
                    </m:r>
                  </m:oMath>
                </a14:m>
                <a:endParaRPr lang="en-US" altLang="zh-CN" sz="2000" i="1" dirty="0">
                  <a:latin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714914" y="4480971"/>
                <a:ext cx="4352290" cy="398780"/>
              </a:xfrm>
              <a:prstGeom prst="rect">
                <a:avLst/>
              </a:prstGeom>
              <a:blipFill rotWithShape="1">
                <a:blip r:embed="rId4"/>
                <a:stretch>
                  <a:fillRect l="-10" t="-103" r="10" b="103"/>
                </a:stretch>
              </a:blipFill>
            </p:spPr>
            <p:txBody>
              <a:bodyPr/>
              <a:lstStyle/>
              <a:p>
                <a:r>
                  <a:rPr lang="zh-CN"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Markov Chain Monte C</a:t>
            </a:r>
            <a:r>
              <a:rPr lang="en-US" altLang="zh-CN" sz="2400">
                <a:solidFill>
                  <a:schemeClr val="accent6">
                    <a:lumMod val="75000"/>
                  </a:schemeClr>
                </a:solidFill>
                <a:latin typeface="+mj-ea"/>
                <a:ea typeface="+mj-ea"/>
              </a:rPr>
              <a:t>arlo (MCMC)</a:t>
            </a:r>
            <a:endParaRPr lang="en-US" altLang="zh-CN" sz="2400" b="0" i="0" u="none" strike="noStrike" baseline="0">
              <a:solidFill>
                <a:schemeClr val="accent6">
                  <a:lumMod val="75000"/>
                </a:schemeClr>
              </a:solidFill>
              <a:latin typeface="+mj-ea"/>
              <a:ea typeface="+mj-ea"/>
            </a:endParaRPr>
          </a:p>
        </p:txBody>
      </p:sp>
      <p:sp>
        <p:nvSpPr>
          <p:cNvPr id="3" name="文本框 2"/>
          <p:cNvSpPr txBox="1"/>
          <p:nvPr/>
        </p:nvSpPr>
        <p:spPr>
          <a:xfrm>
            <a:off x="1175385" y="1024890"/>
            <a:ext cx="8153400" cy="808990"/>
          </a:xfrm>
          <a:prstGeom prst="rect">
            <a:avLst/>
          </a:prstGeom>
          <a:noFill/>
        </p:spPr>
        <p:txBody>
          <a:bodyPr wrap="square" rtlCol="0">
            <a:spAutoFit/>
          </a:bodyPr>
          <a:lstStyle/>
          <a:p>
            <a:pPr indent="0" fontAlgn="auto">
              <a:lnSpc>
                <a:spcPts val="2800"/>
              </a:lnSpc>
            </a:pPr>
            <a:r>
              <a:rPr lang="en-US" altLang="zh-CN" sz="2000" dirty="0"/>
              <a:t>Markov Chain:</a:t>
            </a:r>
            <a:r>
              <a:rPr lang="zh-CN" altLang="en-US" sz="2000" dirty="0"/>
              <a:t> </a:t>
            </a:r>
            <a:r>
              <a:rPr lang="en-US" altLang="zh-CN" sz="2000" dirty="0"/>
              <a:t>A mathematical system that undergoes transitions from one state to another within a finite or countable set of possible states</a:t>
            </a:r>
          </a:p>
        </p:txBody>
      </p:sp>
      <p:sp>
        <p:nvSpPr>
          <p:cNvPr id="5" name="文本框 4"/>
          <p:cNvSpPr txBox="1"/>
          <p:nvPr/>
        </p:nvSpPr>
        <p:spPr>
          <a:xfrm>
            <a:off x="1175658" y="1891076"/>
            <a:ext cx="2044065" cy="398780"/>
          </a:xfrm>
          <a:prstGeom prst="rect">
            <a:avLst/>
          </a:prstGeom>
          <a:noFill/>
        </p:spPr>
        <p:txBody>
          <a:bodyPr wrap="none" rtlCol="0">
            <a:spAutoFit/>
          </a:bodyPr>
          <a:lstStyle/>
          <a:p>
            <a:r>
              <a:rPr lang="en-US" altLang="zh-CN" sz="2000" dirty="0"/>
              <a:t>Markov Property</a:t>
            </a:r>
          </a:p>
        </p:txBody>
      </p:sp>
      <mc:AlternateContent xmlns:mc="http://schemas.openxmlformats.org/markup-compatibility/2006" xmlns:a14="http://schemas.microsoft.com/office/drawing/2010/main">
        <mc:Choice Requires="a14">
          <p:sp>
            <p:nvSpPr>
              <p:cNvPr id="4" name="文本框 3"/>
              <p:cNvSpPr txBox="1"/>
              <p:nvPr/>
            </p:nvSpPr>
            <p:spPr>
              <a:xfrm>
                <a:off x="1738366" y="2480222"/>
                <a:ext cx="5471160"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sub>
                          </m:sSub>
                        </m:e>
                      </m:d>
                      <m:r>
                        <a:rPr lang="en-US" altLang="zh-CN" sz="2000" b="0" i="1" smtClean="0">
                          <a:latin typeface="Cambria Math" panose="02040503050406030204" pitchFamily="18" charset="0"/>
                        </a:rPr>
                        <m:t>=</m:t>
                      </m:r>
                      <m:r>
                        <a:rPr lang="en-US" altLang="zh-CN" sz="2000" i="1" smtClean="0">
                          <a:latin typeface="Cambria Math" panose="02040503050406030204" pitchFamily="18" charset="0"/>
                        </a:rPr>
                        <m:t>𝑃</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𝑡</m:t>
                              </m:r>
                            </m:sub>
                          </m:sSub>
                        </m:e>
                        <m:e>
                          <m:r>
                            <a:rPr lang="en-US" altLang="zh-CN" sz="200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=1,2,…</m:t>
                      </m:r>
                    </m:oMath>
                  </m:oMathPara>
                </a14:m>
                <a:endParaRPr lang="en-US" altLang="zh-CN" sz="2000" b="0" i="1" dirty="0">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738366" y="2480222"/>
                <a:ext cx="5471160" cy="307340"/>
              </a:xfrm>
              <a:prstGeom prst="rect">
                <a:avLst/>
              </a:prstGeom>
              <a:blipFill rotWithShape="1">
                <a:blip r:embed="rId2"/>
                <a:stretch>
                  <a:fillRect l="-7" t="-178" r="-1282" b="178"/>
                </a:stretch>
              </a:blipFill>
            </p:spPr>
            <p:txBody>
              <a:bodyPr/>
              <a:lstStyle/>
              <a:p>
                <a:r>
                  <a:rPr lang="zh-CN" altLang="en-US">
                    <a:noFill/>
                  </a:rPr>
                  <a:t> </a:t>
                </a:r>
              </a:p>
            </p:txBody>
          </p:sp>
        </mc:Fallback>
      </mc:AlternateContent>
      <p:sp>
        <p:nvSpPr>
          <p:cNvPr id="8" name="文本框 7"/>
          <p:cNvSpPr txBox="1"/>
          <p:nvPr/>
        </p:nvSpPr>
        <p:spPr>
          <a:xfrm>
            <a:off x="1175658" y="3069368"/>
            <a:ext cx="6094324" cy="398780"/>
          </a:xfrm>
          <a:prstGeom prst="rect">
            <a:avLst/>
          </a:prstGeom>
          <a:noFill/>
        </p:spPr>
        <p:txBody>
          <a:bodyPr wrap="square">
            <a:spAutoFit/>
          </a:bodyPr>
          <a:lstStyle/>
          <a:p>
            <a:r>
              <a:rPr lang="en-US" altLang="zh-CN" sz="2000" dirty="0"/>
              <a:t>Types of Markov Chains</a:t>
            </a:r>
          </a:p>
        </p:txBody>
      </p:sp>
      <p:sp>
        <p:nvSpPr>
          <p:cNvPr id="15" name="文本框 14"/>
          <p:cNvSpPr txBox="1"/>
          <p:nvPr/>
        </p:nvSpPr>
        <p:spPr>
          <a:xfrm>
            <a:off x="1175385" y="3574415"/>
            <a:ext cx="5650230" cy="398780"/>
          </a:xfrm>
          <a:prstGeom prst="rect">
            <a:avLst/>
          </a:prstGeom>
          <a:noFill/>
        </p:spPr>
        <p:txBody>
          <a:bodyPr wrap="square">
            <a:spAutoFit/>
          </a:bodyPr>
          <a:lstStyle/>
          <a:p>
            <a:pPr marL="342900" indent="-342900">
              <a:buFont typeface="Arial" panose="020B0604020202020204" pitchFamily="34" charset="0"/>
              <a:buChar char="•"/>
            </a:pPr>
            <a:r>
              <a:rPr lang="en-US" altLang="zh-CN" sz="2000" b="1" i="0" dirty="0">
                <a:effectLst/>
                <a:latin typeface="+mn-ea"/>
              </a:rPr>
              <a:t>Discrete-Time Markov Chains (DTMC)</a:t>
            </a:r>
          </a:p>
        </p:txBody>
      </p:sp>
      <p:sp>
        <p:nvSpPr>
          <p:cNvPr id="16" name="文本框 15"/>
          <p:cNvSpPr txBox="1"/>
          <p:nvPr/>
        </p:nvSpPr>
        <p:spPr>
          <a:xfrm>
            <a:off x="1899140" y="4315724"/>
            <a:ext cx="2115185" cy="398780"/>
          </a:xfrm>
          <a:prstGeom prst="rect">
            <a:avLst/>
          </a:prstGeom>
          <a:noFill/>
        </p:spPr>
        <p:txBody>
          <a:bodyPr wrap="none" rtlCol="0">
            <a:spAutoFit/>
          </a:bodyPr>
          <a:lstStyle/>
          <a:p>
            <a:r>
              <a:rPr lang="en-US" altLang="zh-CN" sz="2000" dirty="0"/>
              <a:t>Stochastic Matrix</a:t>
            </a:r>
          </a:p>
        </p:txBody>
      </p:sp>
      <mc:AlternateContent xmlns:mc="http://schemas.openxmlformats.org/markup-compatibility/2006" xmlns:a14="http://schemas.microsoft.com/office/drawing/2010/main">
        <mc:Choice Requires="a14">
          <p:sp>
            <p:nvSpPr>
              <p:cNvPr id="17" name="文本框 16"/>
              <p:cNvSpPr txBox="1"/>
              <p:nvPr/>
            </p:nvSpPr>
            <p:spPr>
              <a:xfrm>
                <a:off x="1504729" y="5055573"/>
                <a:ext cx="2866541" cy="10528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m>
                            <m:mPr>
                              <m:mcs>
                                <m:mc>
                                  <m:mcPr>
                                    <m:count m:val="3"/>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12</m:t>
                                    </m:r>
                                  </m:sub>
                                </m:sSub>
                              </m:e>
                              <m:e>
                                <m:m>
                                  <m:mPr>
                                    <m:mcs>
                                      <m:mc>
                                        <m:mcPr>
                                          <m:count m:val="2"/>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13</m:t>
                                          </m:r>
                                        </m:sub>
                                      </m:sSub>
                                    </m:e>
                                    <m:e>
                                      <m:r>
                                        <a:rPr lang="en-US" altLang="zh-CN" sz="2000" b="0" i="1" smtClean="0">
                                          <a:latin typeface="Cambria Math" panose="02040503050406030204" pitchFamily="18" charset="0"/>
                                        </a:rPr>
                                        <m:t>⋯</m:t>
                                      </m:r>
                                    </m:e>
                                  </m:mr>
                                </m:m>
                              </m:e>
                            </m:m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21</m:t>
                                    </m:r>
                                  </m:sub>
                                </m:sSub>
                              </m:e>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22</m:t>
                                    </m:r>
                                  </m:sub>
                                </m:sSub>
                              </m:e>
                              <m:e>
                                <m:m>
                                  <m:mPr>
                                    <m:mcs>
                                      <m:mc>
                                        <m:mcPr>
                                          <m:count m:val="2"/>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23</m:t>
                                          </m:r>
                                        </m:sub>
                                      </m:sSub>
                                    </m:e>
                                    <m:e>
                                      <m:r>
                                        <a:rPr lang="en-US" altLang="zh-CN" sz="2000" b="0" i="1" smtClean="0">
                                          <a:latin typeface="Cambria Math" panose="02040503050406030204" pitchFamily="18" charset="0"/>
                                        </a:rPr>
                                        <m:t>⋯</m:t>
                                      </m:r>
                                    </m:e>
                                  </m:mr>
                                </m:m>
                              </m:e>
                            </m:mr>
                            <m:mr>
                              <m:e>
                                <m:m>
                                  <m:mPr>
                                    <m:mcs>
                                      <m:mc>
                                        <m:mcPr>
                                          <m:count m:val="1"/>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31</m:t>
                                          </m:r>
                                        </m:sub>
                                      </m:sSub>
                                    </m:e>
                                  </m:mr>
                                  <m:mr>
                                    <m:e>
                                      <m:r>
                                        <a:rPr lang="en-US" altLang="zh-CN" sz="2000" b="0" i="1" smtClean="0">
                                          <a:latin typeface="Cambria Math" panose="02040503050406030204" pitchFamily="18" charset="0"/>
                                        </a:rPr>
                                        <m:t>⋯</m:t>
                                      </m:r>
                                    </m:e>
                                  </m:mr>
                                </m:m>
                              </m:e>
                              <m:e>
                                <m:m>
                                  <m:mPr>
                                    <m:mcs>
                                      <m:mc>
                                        <m:mcPr>
                                          <m:count m:val="1"/>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32</m:t>
                                          </m:r>
                                        </m:sub>
                                      </m:sSub>
                                    </m:e>
                                  </m:mr>
                                  <m:mr>
                                    <m:e>
                                      <m:r>
                                        <a:rPr lang="en-US" altLang="zh-CN" sz="2000" b="0" i="1" smtClean="0">
                                          <a:latin typeface="Cambria Math" panose="02040503050406030204" pitchFamily="18" charset="0"/>
                                        </a:rPr>
                                        <m:t>⋯</m:t>
                                      </m:r>
                                    </m:e>
                                  </m:mr>
                                </m:m>
                              </m:e>
                              <m:e>
                                <m:m>
                                  <m:mPr>
                                    <m:mcs>
                                      <m:mc>
                                        <m:mcPr>
                                          <m:count m:val="2"/>
                                          <m:mcJc m:val="center"/>
                                        </m:mcPr>
                                      </m:mc>
                                    </m:mcs>
                                    <m:ctrlPr>
                                      <a:rPr lang="en-US" altLang="zh-CN" sz="2000" b="0" i="1" smtClean="0">
                                        <a:latin typeface="Cambria Math" panose="02040503050406030204" pitchFamily="18" charset="0"/>
                                      </a:rPr>
                                    </m:ctrlPr>
                                  </m:mPr>
                                  <m:mr>
                                    <m:e>
                                      <m:m>
                                        <m:mPr>
                                          <m:mcs>
                                            <m:mc>
                                              <m:mcPr>
                                                <m:count m:val="1"/>
                                                <m:mcJc m:val="center"/>
                                              </m:mcPr>
                                            </m:mc>
                                          </m:mcs>
                                          <m:ctrlPr>
                                            <a:rPr lang="en-US" altLang="zh-CN" sz="2000" b="0" i="1" smtClean="0">
                                              <a:latin typeface="Cambria Math" panose="02040503050406030204" pitchFamily="18" charset="0"/>
                                            </a:rPr>
                                          </m:ctrlPr>
                                        </m:mPr>
                                        <m:m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𝑝</m:t>
                                                </m:r>
                                              </m:e>
                                              <m:sub>
                                                <m:r>
                                                  <a:rPr lang="en-US" altLang="zh-CN" sz="2000" b="0" i="1" smtClean="0">
                                                    <a:latin typeface="Cambria Math" panose="02040503050406030204" pitchFamily="18" charset="0"/>
                                                  </a:rPr>
                                                  <m:t>33</m:t>
                                                </m:r>
                                              </m:sub>
                                            </m:sSub>
                                          </m:e>
                                        </m:mr>
                                        <m:mr>
                                          <m:e>
                                            <m:r>
                                              <a:rPr lang="en-US" altLang="zh-CN" sz="2000" b="0" i="1" smtClean="0">
                                                <a:latin typeface="Cambria Math" panose="02040503050406030204" pitchFamily="18" charset="0"/>
                                              </a:rPr>
                                              <m:t>⋯</m:t>
                                            </m:r>
                                          </m:e>
                                        </m:mr>
                                      </m:m>
                                    </m:e>
                                    <m:e>
                                      <m:m>
                                        <m:mPr>
                                          <m:mcs>
                                            <m:mc>
                                              <m:mcPr>
                                                <m:count m:val="1"/>
                                                <m:mcJc m:val="center"/>
                                              </m:mcPr>
                                            </m:mc>
                                          </m:mcs>
                                          <m:ctrlPr>
                                            <a:rPr lang="en-US" altLang="zh-CN" sz="2000" b="0" i="1" smtClean="0">
                                              <a:latin typeface="Cambria Math" panose="02040503050406030204" pitchFamily="18" charset="0"/>
                                            </a:rPr>
                                          </m:ctrlPr>
                                        </m:mPr>
                                        <m:mr>
                                          <m:e>
                                            <m:r>
                                              <m:rPr>
                                                <m:brk m:alnAt="7"/>
                                              </m:rPr>
                                              <a:rPr lang="en-US" altLang="zh-CN" sz="2000" b="0" i="1" smtClean="0">
                                                <a:latin typeface="Cambria Math" panose="02040503050406030204" pitchFamily="18" charset="0"/>
                                              </a:rPr>
                                              <m:t>⋯</m:t>
                                            </m:r>
                                          </m:e>
                                        </m:mr>
                                        <m:mr>
                                          <m:e>
                                            <m:r>
                                              <a:rPr lang="en-US" altLang="zh-CN" sz="2000" b="0" i="1" smtClean="0">
                                                <a:latin typeface="Cambria Math" panose="02040503050406030204" pitchFamily="18" charset="0"/>
                                              </a:rPr>
                                              <m:t>⋯</m:t>
                                            </m:r>
                                          </m:e>
                                        </m:mr>
                                      </m:m>
                                    </m:e>
                                  </m:mr>
                                </m:m>
                              </m:e>
                            </m:mr>
                          </m:m>
                        </m:e>
                      </m:d>
                    </m:oMath>
                  </m:oMathPara>
                </a14:m>
                <a:endParaRPr lang="en-US" altLang="zh-CN" sz="2000" b="0" i="1" dirty="0">
                  <a:latin typeface="Cambria Math" panose="02040503050406030204" pitchFamily="18"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1504729" y="5055573"/>
                <a:ext cx="2866541" cy="1052830"/>
              </a:xfrm>
              <a:prstGeom prst="rect">
                <a:avLst/>
              </a:prstGeom>
              <a:blipFill rotWithShape="1">
                <a:blip r:embed="rId3"/>
                <a:stretch>
                  <a:fillRect l="-14" t="-32" r="20" b="32"/>
                </a:stretch>
              </a:blipFill>
            </p:spPr>
            <p:txBody>
              <a:bodyPr/>
              <a:lstStyle/>
              <a:p>
                <a:r>
                  <a:rPr lang="zh-CN" altLang="en-US">
                    <a:noFill/>
                  </a:rPr>
                  <a:t> </a:t>
                </a:r>
              </a:p>
            </p:txBody>
          </p:sp>
        </mc:Fallback>
      </mc:AlternateContent>
      <p:sp>
        <p:nvSpPr>
          <p:cNvPr id="19" name="文本框 18"/>
          <p:cNvSpPr txBox="1"/>
          <p:nvPr/>
        </p:nvSpPr>
        <p:spPr>
          <a:xfrm>
            <a:off x="6609080" y="3530600"/>
            <a:ext cx="5704205" cy="398780"/>
          </a:xfrm>
          <a:prstGeom prst="rect">
            <a:avLst/>
          </a:prstGeom>
          <a:noFill/>
        </p:spPr>
        <p:txBody>
          <a:bodyPr wrap="square">
            <a:spAutoFit/>
          </a:bodyPr>
          <a:lstStyle/>
          <a:p>
            <a:pPr marL="342900" indent="-342900">
              <a:buFont typeface="Arial" panose="020B0604020202020204" pitchFamily="34" charset="0"/>
              <a:buChar char="•"/>
            </a:pPr>
            <a:r>
              <a:rPr lang="en-US" altLang="zh-CN" sz="2000" b="1" i="0" dirty="0">
                <a:effectLst/>
              </a:rPr>
              <a:t>Continuous-Time Markov Chains (CTMC)</a:t>
            </a:r>
          </a:p>
        </p:txBody>
      </p:sp>
      <p:sp>
        <p:nvSpPr>
          <p:cNvPr id="20" name="文本框 19"/>
          <p:cNvSpPr txBox="1"/>
          <p:nvPr/>
        </p:nvSpPr>
        <p:spPr>
          <a:xfrm>
            <a:off x="8415943" y="3991874"/>
            <a:ext cx="2091055" cy="398780"/>
          </a:xfrm>
          <a:prstGeom prst="rect">
            <a:avLst/>
          </a:prstGeom>
          <a:noFill/>
        </p:spPr>
        <p:txBody>
          <a:bodyPr wrap="none" rtlCol="0">
            <a:spAutoFit/>
          </a:bodyPr>
          <a:lstStyle/>
          <a:p>
            <a:r>
              <a:rPr lang="en-US" altLang="zh-CN" sz="2000" dirty="0"/>
              <a:t>Transition Kernel</a:t>
            </a:r>
          </a:p>
        </p:txBody>
      </p:sp>
      <mc:AlternateContent xmlns:mc="http://schemas.openxmlformats.org/markup-compatibility/2006" xmlns:a14="http://schemas.microsoft.com/office/drawing/2010/main">
        <mc:Choice Requires="a14">
          <p:sp>
            <p:nvSpPr>
              <p:cNvPr id="21" name="文本框 20"/>
              <p:cNvSpPr txBox="1"/>
              <p:nvPr/>
            </p:nvSpPr>
            <p:spPr>
              <a:xfrm>
                <a:off x="8502303" y="4642823"/>
                <a:ext cx="2472055" cy="312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e>
                      </m:d>
                      <m:r>
                        <a:rPr lang="en-US" altLang="zh-CN" sz="2000" b="0" i="1" smtClean="0">
                          <a:latin typeface="Cambria Math" panose="02040503050406030204" pitchFamily="18" charset="0"/>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m:t>
                          </m:r>
                        </m:e>
                        <m:sub>
                          <m:r>
                            <a:rPr lang="en-US" altLang="zh-CN" sz="2000" b="0" i="1" smtClean="0">
                              <a:latin typeface="Cambria Math" panose="02040503050406030204" pitchFamily="18" charset="0"/>
                            </a:rPr>
                            <m:t>𝐴</m:t>
                          </m:r>
                        </m:sub>
                      </m:sSub>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ⅆ</m:t>
                      </m:r>
                      <m:r>
                        <a:rPr lang="en-US" altLang="zh-CN" sz="2000" b="0" i="1" smtClean="0">
                          <a:latin typeface="Cambria Math" panose="02040503050406030204" pitchFamily="18" charset="0"/>
                          <a:cs typeface="Cambria Math" panose="02040503050406030204" pitchFamily="18" charset="0"/>
                        </a:rPr>
                        <m:t>𝑦</m:t>
                      </m:r>
                    </m:oMath>
                  </m:oMathPara>
                </a14:m>
                <a:endParaRPr lang="en-US" altLang="zh-CN" sz="2000" b="0" i="1" dirty="0">
                  <a:latin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8502303" y="4642823"/>
                <a:ext cx="2472055" cy="312420"/>
              </a:xfrm>
              <a:prstGeom prst="rect">
                <a:avLst/>
              </a:prstGeom>
              <a:blipFill rotWithShape="1">
                <a:blip r:embed="rId4"/>
                <a:stretch>
                  <a:fillRect l="-12" t="-108" r="-2840" b="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7270205" y="5108995"/>
                <a:ext cx="4227843" cy="3987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𝑃</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𝑡</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𝐴</m:t>
                          </m:r>
                        </m:e>
                        <m:e>
                          <m:r>
                            <a:rPr lang="en-US" altLang="zh-CN" sz="2000" i="1" smtClean="0">
                              <a:latin typeface="Cambria Math" panose="02040503050406030204" pitchFamily="18" charset="0"/>
                            </a:rPr>
                            <m:t> </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𝑡</m:t>
                              </m:r>
                              <m:r>
                                <a:rPr lang="en-US" altLang="zh-CN" sz="2000" i="1">
                                  <a:latin typeface="Cambria Math" panose="02040503050406030204" pitchFamily="18" charset="0"/>
                                </a:rPr>
                                <m:t>−1</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e>
                      </m:d>
                      <m:r>
                        <a:rPr lang="en-US" altLang="zh-CN" sz="2000" i="1">
                          <a:latin typeface="Cambria Math" panose="02040503050406030204" pitchFamily="18" charset="0"/>
                        </a:rPr>
                        <m:t>=</m:t>
                      </m:r>
                      <m:r>
                        <a:rPr lang="en-US" altLang="zh-CN" sz="2000" i="1">
                          <a:latin typeface="Cambria Math" panose="02040503050406030204" pitchFamily="18" charset="0"/>
                        </a:rPr>
                        <m:t>𝑃</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𝐴</m:t>
                          </m:r>
                        </m:e>
                      </m:d>
                    </m:oMath>
                  </m:oMathPara>
                </a14:m>
                <a:endParaRPr lang="en-US" altLang="zh-CN" sz="2000" i="1" dirty="0">
                  <a:latin typeface="Cambria Math" panose="02040503050406030204" pitchFamily="18" charset="0"/>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7270205" y="5108995"/>
                <a:ext cx="4227843" cy="398780"/>
              </a:xfrm>
              <a:prstGeom prst="rect">
                <a:avLst/>
              </a:prstGeom>
              <a:blipFill rotWithShape="1">
                <a:blip r:embed="rId5"/>
                <a:stretch>
                  <a:fillRect l="-2" t="-105" r="2" b="1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957785" y="5798086"/>
                <a:ext cx="5355771" cy="808990"/>
              </a:xfrm>
              <a:prstGeom prst="rect">
                <a:avLst/>
              </a:prstGeom>
              <a:noFill/>
            </p:spPr>
            <p:txBody>
              <a:bodyPr wrap="square" rtlCol="0">
                <a:spAutoFit/>
              </a:bodyPr>
              <a:lstStyle/>
              <a:p>
                <a:pPr indent="0" fontAlgn="auto">
                  <a:lnSpc>
                    <a:spcPts val="2800"/>
                  </a:lnSpc>
                </a:pPr>
                <a:r>
                  <a:rPr lang="en-US" altLang="zh-CN" sz="2000" dirty="0"/>
                  <a:t>Sometimes, the probability density function </a:t>
                </a:r>
                <a14:m>
                  <m:oMath xmlns:m="http://schemas.openxmlformats.org/officeDocument/2006/math">
                    <m:r>
                      <a:rPr lang="en-US" altLang="zh-CN" sz="2000" i="1" dirty="0" smtClean="0">
                        <a:latin typeface="Cambria Math" panose="02040503050406030204" pitchFamily="18" charset="0"/>
                      </a:rPr>
                      <m:t>𝑝</m:t>
                    </m:r>
                    <m:d>
                      <m:dPr>
                        <m:ctrlPr>
                          <a:rPr lang="en-US" altLang="zh-CN" sz="2000" i="1" dirty="0" smtClean="0">
                            <a:latin typeface="Cambria Math" panose="02040503050406030204" pitchFamily="18" charset="0"/>
                          </a:rPr>
                        </m:ctrlPr>
                      </m:dPr>
                      <m:e>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e>
                    </m:d>
                  </m:oMath>
                </a14:m>
                <a:r>
                  <a:rPr lang="en-US" altLang="zh-CN" sz="2000" dirty="0"/>
                  <a:t>, also seem as transition kernel.</a:t>
                </a:r>
              </a:p>
            </p:txBody>
          </p:sp>
        </mc:Choice>
        <mc:Fallback xmlns="">
          <p:sp>
            <p:nvSpPr>
              <p:cNvPr id="24" name="文本框 23"/>
              <p:cNvSpPr txBox="1">
                <a:spLocks noRot="1" noChangeAspect="1" noMove="1" noResize="1" noEditPoints="1" noAdjustHandles="1" noChangeArrowheads="1" noChangeShapeType="1" noTextEdit="1"/>
              </p:cNvSpPr>
              <p:nvPr/>
            </p:nvSpPr>
            <p:spPr>
              <a:xfrm>
                <a:off x="6957785" y="5798086"/>
                <a:ext cx="5355771" cy="808990"/>
              </a:xfrm>
              <a:prstGeom prst="rect">
                <a:avLst/>
              </a:prstGeom>
              <a:blipFill rotWithShape="1">
                <a:blip r:embed="rId6"/>
                <a:stretch>
                  <a:fillRect l="-2" t="-66" r="5" b="66"/>
                </a:stretch>
              </a:blipFill>
            </p:spPr>
            <p:txBody>
              <a:bodyPr/>
              <a:lstStyle/>
              <a:p>
                <a:r>
                  <a:rPr lang="zh-CN" altLang="en-US">
                    <a:noFill/>
                  </a:rPr>
                  <a:t> </a:t>
                </a:r>
              </a:p>
            </p:txBody>
          </p:sp>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Markov Chain Monte C</a:t>
            </a:r>
            <a:r>
              <a:rPr lang="en-US" altLang="zh-CN" sz="2400">
                <a:solidFill>
                  <a:schemeClr val="accent6">
                    <a:lumMod val="75000"/>
                  </a:schemeClr>
                </a:solidFill>
                <a:latin typeface="+mj-ea"/>
                <a:ea typeface="+mj-ea"/>
              </a:rPr>
              <a:t>arlo (MCMC)</a:t>
            </a:r>
            <a:endParaRPr lang="en-US" altLang="zh-CN" sz="2400" b="0" i="0" u="none" strike="noStrike" baseline="0">
              <a:solidFill>
                <a:schemeClr val="accent6">
                  <a:lumMod val="75000"/>
                </a:schemeClr>
              </a:solidFill>
              <a:latin typeface="+mj-ea"/>
              <a:ea typeface="+mj-ea"/>
            </a:endParaRPr>
          </a:p>
        </p:txBody>
      </p:sp>
      <p:sp>
        <p:nvSpPr>
          <p:cNvPr id="12" name="文本框 11"/>
          <p:cNvSpPr txBox="1"/>
          <p:nvPr/>
        </p:nvSpPr>
        <p:spPr>
          <a:xfrm>
            <a:off x="390791" y="933100"/>
            <a:ext cx="6094324" cy="39878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Basic Steps for MCMC</a:t>
            </a:r>
          </a:p>
        </p:txBody>
      </p:sp>
      <mc:AlternateContent xmlns:mc="http://schemas.openxmlformats.org/markup-compatibility/2006" xmlns:a14="http://schemas.microsoft.com/office/drawing/2010/main">
        <mc:Choice Requires="a14">
          <p:sp>
            <p:nvSpPr>
              <p:cNvPr id="14" name="文本框 13"/>
              <p:cNvSpPr txBox="1"/>
              <p:nvPr/>
            </p:nvSpPr>
            <p:spPr>
              <a:xfrm>
                <a:off x="527685" y="1480820"/>
                <a:ext cx="10824210" cy="2604770"/>
              </a:xfrm>
              <a:prstGeom prst="rect">
                <a:avLst/>
              </a:prstGeom>
              <a:noFill/>
            </p:spPr>
            <p:txBody>
              <a:bodyPr wrap="square">
                <a:spAutoFit/>
              </a:bodyPr>
              <a:lstStyle/>
              <a:p>
                <a:pPr indent="0" fontAlgn="auto">
                  <a:lnSpc>
                    <a:spcPts val="2800"/>
                  </a:lnSpc>
                </a:pPr>
                <a:r>
                  <a:rPr lang="en-US" altLang="zh-CN" sz="2000" dirty="0"/>
                  <a:t>(1) First, construct a Markov chain that satisfies the ergodic theorem on the state space </a:t>
                </a:r>
                <a14:m>
                  <m:oMath xmlns:m="http://schemas.openxmlformats.org/officeDocument/2006/math">
                    <m:r>
                      <a:rPr lang="en-US" altLang="zh-CN" sz="2000" i="1" dirty="0" smtClean="0">
                        <a:latin typeface="Cambria Math" panose="02040503050406030204" pitchFamily="18" charset="0"/>
                      </a:rPr>
                      <m:t>𝑆</m:t>
                    </m:r>
                  </m:oMath>
                </a14:m>
                <a:r>
                  <a:rPr lang="en-US" altLang="zh-CN" sz="2000" dirty="0"/>
                  <a:t> of the random variable </a:t>
                </a:r>
                <a14:m>
                  <m:oMath xmlns:m="http://schemas.openxmlformats.org/officeDocument/2006/math">
                    <m:r>
                      <a:rPr lang="en-US" altLang="zh-CN" sz="2000" i="1" dirty="0" smtClean="0">
                        <a:latin typeface="Cambria Math" panose="02040503050406030204" pitchFamily="18" charset="0"/>
                      </a:rPr>
                      <m:t>𝑥</m:t>
                    </m:r>
                  </m:oMath>
                </a14:m>
                <a:r>
                  <a:rPr lang="en-US" altLang="zh-CN" sz="2000" dirty="0"/>
                  <a:t>, so that its stationary distribution is the target distribution </a:t>
                </a:r>
                <a14:m>
                  <m:oMath xmlns:m="http://schemas.openxmlformats.org/officeDocument/2006/math">
                    <m:r>
                      <a:rPr lang="en-US" altLang="zh-CN" sz="2000" i="1" dirty="0" smtClean="0">
                        <a:latin typeface="Cambria Math" panose="02040503050406030204" pitchFamily="18" charset="0"/>
                      </a:rPr>
                      <m:t>𝑝</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smtClean="0">
                        <a:latin typeface="Cambria Math" panose="02040503050406030204" pitchFamily="18" charset="0"/>
                      </a:rPr>
                      <m:t>)</m:t>
                    </m:r>
                  </m:oMath>
                </a14:m>
                <a:r>
                  <a:rPr lang="en-US" altLang="zh-CN" sz="2000" dirty="0"/>
                  <a:t>.</a:t>
                </a:r>
              </a:p>
              <a:p>
                <a:pPr indent="0" fontAlgn="auto">
                  <a:lnSpc>
                    <a:spcPts val="2800"/>
                  </a:lnSpc>
                </a:pPr>
                <a:r>
                  <a:rPr lang="en-US" altLang="zh-CN" sz="2000" dirty="0"/>
                  <a:t>(2) Start from a certain point </a:t>
                </a:r>
                <a14:m>
                  <m:oMath xmlns:m="http://schemas.openxmlformats.org/officeDocument/2006/math">
                    <m:r>
                      <a:rPr lang="en-US" altLang="zh-CN" sz="2000" i="1" dirty="0" smtClean="0">
                        <a:latin typeface="Cambria Math" panose="02040503050406030204" pitchFamily="18" charset="0"/>
                      </a:rPr>
                      <m:t>𝑥</m:t>
                    </m:r>
                    <m:r>
                      <a:rPr lang="en-US" altLang="zh-CN" sz="2000" i="1" baseline="-25000" dirty="0" smtClean="0">
                        <a:latin typeface="Cambria Math" panose="02040503050406030204" pitchFamily="18" charset="0"/>
                      </a:rPr>
                      <m:t>0</m:t>
                    </m:r>
                  </m:oMath>
                </a14:m>
                <a:r>
                  <a:rPr lang="en-US" altLang="zh-CN" sz="2000" dirty="0"/>
                  <a:t> in the state space, use the constructed Markov chain to perform a random walk to generate a sample sequence </a:t>
                </a:r>
                <a14:m>
                  <m:oMath xmlns:m="http://schemas.openxmlformats.org/officeDocument/2006/math">
                    <m:r>
                      <a:rPr lang="en-US" altLang="zh-CN" sz="2000" i="1" dirty="0" smtClean="0">
                        <a:latin typeface="Cambria Math" panose="02040503050406030204" pitchFamily="18" charset="0"/>
                      </a:rPr>
                      <m:t>𝑥</m:t>
                    </m:r>
                    <m:r>
                      <a:rPr lang="en-US" altLang="zh-CN" sz="2000" i="1" baseline="-25000" dirty="0" smtClean="0">
                        <a:latin typeface="Cambria Math" panose="02040503050406030204" pitchFamily="18" charset="0"/>
                      </a:rPr>
                      <m:t>0</m:t>
                    </m:r>
                    <m:r>
                      <a:rPr lang="en-US" altLang="zh-CN" sz="2000" i="1" dirty="0">
                        <a:latin typeface="Cambria Math" panose="02040503050406030204" pitchFamily="18" charset="0"/>
                      </a:rPr>
                      <m:t>,</m:t>
                    </m:r>
                    <m:r>
                      <a:rPr lang="en-US" altLang="zh-CN" sz="2000" i="1" dirty="0" smtClean="0">
                        <a:latin typeface="Cambria Math" panose="02040503050406030204" pitchFamily="18" charset="0"/>
                      </a:rPr>
                      <m:t>𝑥</m:t>
                    </m:r>
                    <m:r>
                      <a:rPr lang="en-US" altLang="zh-CN" sz="2000" i="1" baseline="-25000" dirty="0" smtClean="0">
                        <a:latin typeface="Cambria Math" panose="02040503050406030204" pitchFamily="18" charset="0"/>
                      </a:rPr>
                      <m:t>1</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𝑥</m:t>
                    </m:r>
                    <m:r>
                      <a:rPr lang="en-US" altLang="zh-CN" sz="2000" i="1" baseline="-25000" dirty="0" err="1" smtClean="0">
                        <a:latin typeface="Cambria Math" panose="02040503050406030204" pitchFamily="18" charset="0"/>
                      </a:rPr>
                      <m:t>𝑡</m:t>
                    </m:r>
                    <m:r>
                      <a:rPr lang="en-US" altLang="zh-CN" sz="2000" i="1" dirty="0" smtClean="0">
                        <a:latin typeface="Cambria Math" panose="02040503050406030204" pitchFamily="18" charset="0"/>
                      </a:rPr>
                      <m:t>,…</m:t>
                    </m:r>
                  </m:oMath>
                </a14:m>
                <a:r>
                  <a:rPr lang="en-US" altLang="zh-CN" sz="2000" dirty="0"/>
                  <a:t>.</a:t>
                </a:r>
              </a:p>
              <a:p>
                <a:pPr indent="0" fontAlgn="auto">
                  <a:lnSpc>
                    <a:spcPts val="2800"/>
                  </a:lnSpc>
                </a:pPr>
                <a:r>
                  <a:rPr lang="en-US" altLang="zh-CN" sz="2000" dirty="0"/>
                  <a:t>(3) Apply the ergodic theorem of the Markov chain. Determine positive integers </a:t>
                </a:r>
                <a14:m>
                  <m:oMath xmlns:m="http://schemas.openxmlformats.org/officeDocument/2006/math">
                    <m:r>
                      <a:rPr lang="en-US" altLang="zh-CN" sz="2000" i="1" dirty="0" smtClean="0">
                        <a:latin typeface="Cambria Math" panose="02040503050406030204" pitchFamily="18" charset="0"/>
                      </a:rPr>
                      <m:t>𝑚</m:t>
                    </m:r>
                  </m:oMath>
                </a14:m>
                <a:r>
                  <a:rPr lang="en-US" altLang="zh-CN" sz="2000" dirty="0"/>
                  <a:t> and </a:t>
                </a:r>
                <a14:m>
                  <m:oMath xmlns:m="http://schemas.openxmlformats.org/officeDocument/2006/math">
                    <m:r>
                      <a:rPr lang="en-US" altLang="zh-CN" sz="2000" i="1" dirty="0" smtClean="0">
                        <a:latin typeface="Cambria Math" panose="02040503050406030204" pitchFamily="18" charset="0"/>
                      </a:rPr>
                      <m:t>𝑛</m:t>
                    </m:r>
                  </m:oMath>
                </a14:m>
                <a:r>
                  <a:rPr lang="en-US" altLang="zh-CN" sz="2000" dirty="0"/>
                  <a:t> </a:t>
                </a:r>
                <a14:m>
                  <m:oMath xmlns:m="http://schemas.openxmlformats.org/officeDocument/2006/math">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𝑚</m:t>
                    </m:r>
                    <m:r>
                      <a:rPr lang="en-US" altLang="zh-CN" sz="2000" i="1" dirty="0" smtClean="0">
                        <a:latin typeface="Cambria Math" panose="02040503050406030204" pitchFamily="18" charset="0"/>
                      </a:rPr>
                      <m:t> &lt; </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 </m:t>
                    </m:r>
                  </m:oMath>
                </a14:m>
                <a:r>
                  <a:rPr lang="en-US" altLang="zh-CN" sz="2000" dirty="0"/>
                  <a:t>to obtain the sample set </a:t>
                </a:r>
                <a14:m>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𝑥</m:t>
                        </m:r>
                      </m:e>
                      <m:sub>
                        <m:r>
                          <a:rPr lang="en-US" altLang="zh-CN" sz="2000" b="0" i="1" dirty="0" smtClean="0">
                            <a:latin typeface="Cambria Math" panose="02040503050406030204" pitchFamily="18" charset="0"/>
                          </a:rPr>
                          <m:t>𝑚</m:t>
                        </m:r>
                        <m:r>
                          <a:rPr lang="en-US" altLang="zh-CN" sz="2000" b="0" i="1" dirty="0" smtClean="0">
                            <a:latin typeface="Cambria Math" panose="02040503050406030204" pitchFamily="18" charset="0"/>
                          </a:rPr>
                          <m:t>+1</m:t>
                        </m:r>
                      </m:sub>
                    </m:sSub>
                    <m:r>
                      <a:rPr lang="en-US" altLang="zh-CN" sz="200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𝑚</m:t>
                        </m:r>
                        <m:r>
                          <a:rPr lang="en-US" altLang="zh-CN" sz="2000" i="1" dirty="0">
                            <a:latin typeface="Cambria Math" panose="02040503050406030204" pitchFamily="18" charset="0"/>
                          </a:rPr>
                          <m:t>+2</m:t>
                        </m:r>
                      </m:sub>
                    </m:sSub>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𝑛</m:t>
                        </m:r>
                      </m:sub>
                    </m:sSub>
                    <m:r>
                      <a:rPr lang="en-US" altLang="zh-CN" sz="2000" i="1" dirty="0" smtClean="0">
                        <a:latin typeface="Cambria Math" panose="02040503050406030204" pitchFamily="18" charset="0"/>
                      </a:rPr>
                      <m:t>}</m:t>
                    </m:r>
                  </m:oMath>
                </a14:m>
                <a:r>
                  <a:rPr lang="en-US" altLang="zh-CN" sz="2000" dirty="0"/>
                  <a:t>, and calculate the mean (ergodic mean) of the function </a:t>
                </a:r>
                <a14:m>
                  <m:oMath xmlns:m="http://schemas.openxmlformats.org/officeDocument/2006/math">
                    <m:r>
                      <a:rPr lang="en-US" altLang="zh-CN" sz="2000" i="1" dirty="0" smtClean="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smtClean="0">
                        <a:latin typeface="Cambria Math" panose="02040503050406030204" pitchFamily="18" charset="0"/>
                        <a:ea typeface="MS Mincho" charset="0"/>
                        <a:cs typeface="Cambria Math" panose="02040503050406030204" pitchFamily="18" charset="0"/>
                      </a:rPr>
                      <m:t>)</m:t>
                    </m:r>
                  </m:oMath>
                </a14:m>
                <a:endParaRPr lang="en-US" altLang="zh-CN" sz="2000" i="1" dirty="0">
                  <a:latin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527685" y="1480820"/>
                <a:ext cx="10824210" cy="260477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207645" y="4766945"/>
                <a:ext cx="11960225" cy="1886585"/>
              </a:xfrm>
              <a:prstGeom prst="rect">
                <a:avLst/>
              </a:prstGeom>
              <a:noFill/>
            </p:spPr>
            <p:txBody>
              <a:bodyPr wrap="square">
                <a:spAutoFit/>
              </a:bodyPr>
              <a:lstStyle/>
              <a:p>
                <a:pPr marL="285750" indent="-285750" fontAlgn="auto">
                  <a:lnSpc>
                    <a:spcPts val="2800"/>
                  </a:lnSpc>
                  <a:buFont typeface="Arial" panose="020B0604020202020204" pitchFamily="34" charset="0"/>
                  <a:buChar char="•"/>
                </a:pPr>
                <a:r>
                  <a:rPr lang="en-US" altLang="zh-CN" sz="2000" dirty="0"/>
                  <a:t>Several important issues:</a:t>
                </a:r>
              </a:p>
              <a:p>
                <a:pPr fontAlgn="auto">
                  <a:lnSpc>
                    <a:spcPts val="2800"/>
                  </a:lnSpc>
                </a:pPr>
                <a:r>
                  <a:rPr lang="en-US" altLang="zh-CN" sz="2000" dirty="0"/>
                  <a:t>(1) How to define the Markov chain to ensure that the conditions of the Markov chain Monte Carlo method are met.</a:t>
                </a:r>
              </a:p>
              <a:p>
                <a:pPr fontAlgn="auto">
                  <a:lnSpc>
                    <a:spcPts val="2800"/>
                  </a:lnSpc>
                </a:pPr>
                <a:r>
                  <a:rPr lang="en-US" altLang="zh-CN" sz="2000" dirty="0"/>
                  <a:t>(2) How to determine the convergence step number </a:t>
                </a:r>
                <a14:m>
                  <m:oMath xmlns:m="http://schemas.openxmlformats.org/officeDocument/2006/math">
                    <m:r>
                      <a:rPr lang="en-US" altLang="zh-CN" sz="2000" i="1" dirty="0" smtClean="0">
                        <a:latin typeface="Cambria Math" panose="02040503050406030204" pitchFamily="18" charset="0"/>
                      </a:rPr>
                      <m:t>𝑚</m:t>
                    </m:r>
                  </m:oMath>
                </a14:m>
                <a:r>
                  <a:rPr lang="en-US" altLang="zh-CN" sz="2000" dirty="0"/>
                  <a:t> to ensure the unbiasedness of sample sampling.</a:t>
                </a:r>
              </a:p>
              <a:p>
                <a:pPr fontAlgn="auto">
                  <a:lnSpc>
                    <a:spcPts val="2800"/>
                  </a:lnSpc>
                </a:pPr>
                <a:r>
                  <a:rPr lang="en-US" altLang="zh-CN" sz="2000" dirty="0"/>
                  <a:t>(3) How to determine the iteration step number </a:t>
                </a:r>
                <a14:m>
                  <m:oMath xmlns:m="http://schemas.openxmlformats.org/officeDocument/2006/math">
                    <m:r>
                      <a:rPr lang="en-US" altLang="zh-CN" sz="2000" i="1" dirty="0" smtClean="0">
                        <a:latin typeface="Cambria Math" panose="02040503050406030204" pitchFamily="18" charset="0"/>
                      </a:rPr>
                      <m:t>𝑛</m:t>
                    </m:r>
                  </m:oMath>
                </a14:m>
                <a:r>
                  <a:rPr lang="en-US" altLang="zh-CN" sz="2000" dirty="0"/>
                  <a:t> to ensure the accuracy of the ergodic mean calculation.</a:t>
                </a:r>
              </a:p>
            </p:txBody>
          </p:sp>
        </mc:Choice>
        <mc:Fallback xmlns="">
          <p:sp>
            <p:nvSpPr>
              <p:cNvPr id="22" name="文本框 21"/>
              <p:cNvSpPr txBox="1">
                <a:spLocks noRot="1" noChangeAspect="1" noMove="1" noResize="1" noEditPoints="1" noAdjustHandles="1" noChangeArrowheads="1" noChangeShapeType="1" noTextEdit="1"/>
              </p:cNvSpPr>
              <p:nvPr/>
            </p:nvSpPr>
            <p:spPr>
              <a:xfrm>
                <a:off x="207645" y="4766945"/>
                <a:ext cx="11960225" cy="188658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272602" y="3797473"/>
                <a:ext cx="2528570" cy="8420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000" i="1" smtClean="0">
                              <a:latin typeface="Cambria Math" panose="02040503050406030204" pitchFamily="18" charset="0"/>
                            </a:rPr>
                          </m:ctrlPr>
                        </m:accPr>
                        <m:e>
                          <m:r>
                            <a:rPr lang="en-US" altLang="zh-CN" sz="2000" b="0" i="1" smtClean="0">
                              <a:latin typeface="Cambria Math" panose="02040503050406030204" pitchFamily="18" charset="0"/>
                            </a:rPr>
                            <m:t>𝐸</m:t>
                          </m:r>
                        </m:e>
                      </m:acc>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𝑓</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e>
                          </m:d>
                        </m:e>
                      </m:nary>
                    </m:oMath>
                  </m:oMathPara>
                </a14:m>
                <a:endParaRPr lang="en-US" altLang="zh-CN" sz="2000" b="0" i="1" dirty="0">
                  <a:latin typeface="Cambria Math" panose="020405030504060302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4272602" y="3797473"/>
                <a:ext cx="2528570" cy="842010"/>
              </a:xfrm>
              <a:prstGeom prst="rect">
                <a:avLst/>
              </a:prstGeom>
              <a:blipFill rotWithShape="1">
                <a:blip r:embed="rId4"/>
                <a:stretch>
                  <a:fillRect l="-13" t="-21" r="-2775" b="21"/>
                </a:stretch>
              </a:blipFill>
            </p:spPr>
            <p:txBody>
              <a:bodyPr/>
              <a:lstStyle/>
              <a:p>
                <a:r>
                  <a:rPr lang="zh-CN"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stretch>
            <a:fillRect/>
          </a:stretch>
        </p:blipFill>
        <p:spPr>
          <a:xfrm>
            <a:off x="3437627" y="3040696"/>
            <a:ext cx="4702585" cy="2639795"/>
          </a:xfrm>
          <a:prstGeom prst="rect">
            <a:avLst/>
          </a:prstGeom>
        </p:spPr>
      </p:pic>
      <p:sp>
        <p:nvSpPr>
          <p:cNvPr id="2" name="文本框 1"/>
          <p:cNvSpPr txBox="1"/>
          <p:nvPr/>
        </p:nvSpPr>
        <p:spPr>
          <a:xfrm>
            <a:off x="317956" y="2292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Markov Chain Monte C</a:t>
            </a:r>
            <a:r>
              <a:rPr lang="en-US" altLang="zh-CN" sz="2400">
                <a:solidFill>
                  <a:schemeClr val="accent6">
                    <a:lumMod val="75000"/>
                  </a:schemeClr>
                </a:solidFill>
                <a:latin typeface="+mj-ea"/>
                <a:ea typeface="+mj-ea"/>
              </a:rPr>
              <a:t>arlo (MCMC)</a:t>
            </a:r>
            <a:endParaRPr lang="en-US" altLang="zh-CN" sz="2400" b="0" i="0" u="none" strike="noStrike" baseline="0">
              <a:solidFill>
                <a:schemeClr val="accent6">
                  <a:lumMod val="75000"/>
                </a:schemeClr>
              </a:solidFill>
              <a:latin typeface="+mj-ea"/>
              <a:ea typeface="+mj-ea"/>
            </a:endParaRPr>
          </a:p>
        </p:txBody>
      </p:sp>
      <p:sp>
        <p:nvSpPr>
          <p:cNvPr id="12" name="文本框 11"/>
          <p:cNvSpPr txBox="1"/>
          <p:nvPr/>
        </p:nvSpPr>
        <p:spPr>
          <a:xfrm>
            <a:off x="481435" y="847866"/>
            <a:ext cx="6094324" cy="398780"/>
          </a:xfrm>
          <a:prstGeom prst="rect">
            <a:avLst/>
          </a:prstGeom>
          <a:noFill/>
        </p:spPr>
        <p:txBody>
          <a:bodyPr wrap="square">
            <a:spAutoFit/>
          </a:bodyPr>
          <a:lstStyle/>
          <a:p>
            <a:r>
              <a:rPr lang="en-US" altLang="zh-CN" sz="2000" dirty="0"/>
              <a:t>Metropolis-Hastings Algorithm</a:t>
            </a:r>
          </a:p>
        </p:txBody>
      </p:sp>
      <mc:AlternateContent xmlns:mc="http://schemas.openxmlformats.org/markup-compatibility/2006" xmlns:a14="http://schemas.microsoft.com/office/drawing/2010/main">
        <mc:Choice Requires="a14">
          <p:sp>
            <p:nvSpPr>
              <p:cNvPr id="26" name="文本框 25"/>
              <p:cNvSpPr txBox="1"/>
              <p:nvPr/>
            </p:nvSpPr>
            <p:spPr>
              <a:xfrm>
                <a:off x="4065806" y="1246552"/>
                <a:ext cx="2688590" cy="3073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d>
                      <m:r>
                        <a:rPr lang="zh-CN" altLang="en-US" sz="2000" b="0" i="1" smtClean="0">
                          <a:latin typeface="Cambria Math" panose="02040503050406030204" pitchFamily="18" charset="0"/>
                        </a:rPr>
                        <m:t>𝛼</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d>
                    </m:oMath>
                  </m:oMathPara>
                </a14:m>
                <a:endParaRPr lang="en-US" altLang="zh-CN" sz="2000" b="0" i="1" dirty="0">
                  <a:latin typeface="Cambria Math" panose="020405030504060302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4065806" y="1246552"/>
                <a:ext cx="2688590" cy="307340"/>
              </a:xfrm>
              <a:prstGeom prst="rect">
                <a:avLst/>
              </a:prstGeom>
              <a:blipFill rotWithShape="1">
                <a:blip r:embed="rId3"/>
                <a:stretch>
                  <a:fillRect l="-20" t="-15" r="-2602" b="15"/>
                </a:stretch>
              </a:blipFill>
            </p:spPr>
            <p:txBody>
              <a:bodyPr/>
              <a:lstStyle/>
              <a:p>
                <a:r>
                  <a:rPr lang="zh-CN" altLang="en-US">
                    <a:noFill/>
                  </a:rPr>
                  <a:t> </a:t>
                </a:r>
              </a:p>
            </p:txBody>
          </p:sp>
        </mc:Fallback>
      </mc:AlternateContent>
      <p:sp>
        <p:nvSpPr>
          <p:cNvPr id="3" name="文本框 2"/>
          <p:cNvSpPr txBox="1"/>
          <p:nvPr/>
        </p:nvSpPr>
        <p:spPr>
          <a:xfrm>
            <a:off x="1983246" y="1200386"/>
            <a:ext cx="2091055" cy="398780"/>
          </a:xfrm>
          <a:prstGeom prst="rect">
            <a:avLst/>
          </a:prstGeom>
          <a:noFill/>
        </p:spPr>
        <p:txBody>
          <a:bodyPr wrap="none" rtlCol="0">
            <a:spAutoFit/>
          </a:bodyPr>
          <a:lstStyle/>
          <a:p>
            <a:r>
              <a:rPr lang="en-US" altLang="zh-CN" sz="2000" dirty="0"/>
              <a:t>Transition Kernel</a:t>
            </a:r>
          </a:p>
        </p:txBody>
      </p:sp>
      <p:cxnSp>
        <p:nvCxnSpPr>
          <p:cNvPr id="5" name="直接箭头连接符 4"/>
          <p:cNvCxnSpPr>
            <a:stCxn id="26" idx="2"/>
          </p:cNvCxnSpPr>
          <p:nvPr/>
        </p:nvCxnSpPr>
        <p:spPr>
          <a:xfrm flipH="1">
            <a:off x="4989844" y="1554031"/>
            <a:ext cx="420234" cy="383623"/>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文本框 5"/>
          <p:cNvSpPr txBox="1"/>
          <p:nvPr/>
        </p:nvSpPr>
        <p:spPr>
          <a:xfrm>
            <a:off x="3843415" y="1907174"/>
            <a:ext cx="2481580" cy="398780"/>
          </a:xfrm>
          <a:prstGeom prst="rect">
            <a:avLst/>
          </a:prstGeom>
          <a:noFill/>
        </p:spPr>
        <p:txBody>
          <a:bodyPr wrap="none" rtlCol="0">
            <a:spAutoFit/>
          </a:bodyPr>
          <a:lstStyle/>
          <a:p>
            <a:r>
              <a:rPr lang="en-US" altLang="zh-CN" sz="2000" dirty="0"/>
              <a:t>Proposal distribution</a:t>
            </a:r>
          </a:p>
        </p:txBody>
      </p:sp>
      <p:cxnSp>
        <p:nvCxnSpPr>
          <p:cNvPr id="7" name="直接箭头连接符 6"/>
          <p:cNvCxnSpPr/>
          <p:nvPr/>
        </p:nvCxnSpPr>
        <p:spPr>
          <a:xfrm>
            <a:off x="6220113" y="1523550"/>
            <a:ext cx="496717" cy="383624"/>
          </a:xfrm>
          <a:prstGeom prst="straightConnector1">
            <a:avLst/>
          </a:prstGeom>
          <a:ln w="2857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文本框 8"/>
          <p:cNvSpPr txBox="1"/>
          <p:nvPr/>
        </p:nvSpPr>
        <p:spPr>
          <a:xfrm>
            <a:off x="6412356" y="1879153"/>
            <a:ext cx="2806065" cy="398780"/>
          </a:xfrm>
          <a:prstGeom prst="rect">
            <a:avLst/>
          </a:prstGeom>
          <a:noFill/>
        </p:spPr>
        <p:txBody>
          <a:bodyPr wrap="none" rtlCol="0">
            <a:spAutoFit/>
          </a:bodyPr>
          <a:lstStyle/>
          <a:p>
            <a:r>
              <a:rPr lang="en-US" altLang="zh-CN" sz="2000" dirty="0"/>
              <a:t>Acceptance distribution</a:t>
            </a:r>
          </a:p>
        </p:txBody>
      </p:sp>
      <p:sp>
        <p:nvSpPr>
          <p:cNvPr id="4" name="文本框 3"/>
          <p:cNvSpPr txBox="1"/>
          <p:nvPr/>
        </p:nvSpPr>
        <p:spPr>
          <a:xfrm>
            <a:off x="4065806" y="6068899"/>
            <a:ext cx="5681980" cy="398780"/>
          </a:xfrm>
          <a:prstGeom prst="rect">
            <a:avLst/>
          </a:prstGeom>
          <a:noFill/>
        </p:spPr>
        <p:txBody>
          <a:bodyPr wrap="none" rtlCol="0">
            <a:spAutoFit/>
          </a:bodyPr>
          <a:lstStyle/>
          <a:p>
            <a:pPr algn="l"/>
            <a:r>
              <a:rPr lang="en-US" altLang="zh-CN" sz="2000">
                <a:solidFill>
                  <a:srgbClr val="002060"/>
                </a:solidFill>
                <a:sym typeface="+mn-ea"/>
              </a:rPr>
              <a:t>Figure:</a:t>
            </a:r>
            <a:r>
              <a:rPr lang="en-US" altLang="zh-CN" sz="2000" dirty="0"/>
              <a:t>Example of Metropolis-Hastings Algorithm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Markov Chain Monte C</a:t>
            </a:r>
            <a:r>
              <a:rPr lang="en-US" altLang="zh-CN" sz="2400">
                <a:solidFill>
                  <a:schemeClr val="accent6">
                    <a:lumMod val="75000"/>
                  </a:schemeClr>
                </a:solidFill>
                <a:latin typeface="+mj-ea"/>
                <a:ea typeface="+mj-ea"/>
              </a:rPr>
              <a:t>arlo (MCMC)</a:t>
            </a:r>
            <a:endParaRPr lang="en-US" altLang="zh-CN" sz="2400" b="0" i="0" u="none" strike="noStrike" baseline="0">
              <a:solidFill>
                <a:schemeClr val="accent6">
                  <a:lumMod val="75000"/>
                </a:schemeClr>
              </a:solidFill>
              <a:latin typeface="+mj-ea"/>
              <a:ea typeface="+mj-ea"/>
            </a:endParaRPr>
          </a:p>
        </p:txBody>
      </p:sp>
      <p:sp>
        <p:nvSpPr>
          <p:cNvPr id="12" name="文本框 11"/>
          <p:cNvSpPr txBox="1"/>
          <p:nvPr/>
        </p:nvSpPr>
        <p:spPr>
          <a:xfrm>
            <a:off x="697335" y="745631"/>
            <a:ext cx="6094324" cy="398780"/>
          </a:xfrm>
          <a:prstGeom prst="rect">
            <a:avLst/>
          </a:prstGeom>
          <a:noFill/>
        </p:spPr>
        <p:txBody>
          <a:bodyPr wrap="square">
            <a:spAutoFit/>
          </a:bodyPr>
          <a:lstStyle/>
          <a:p>
            <a:r>
              <a:rPr lang="en-US" altLang="zh-CN" sz="2000" dirty="0"/>
              <a:t>Metropolis-Hastings Algorithm</a:t>
            </a:r>
          </a:p>
        </p:txBody>
      </p:sp>
      <mc:AlternateContent xmlns:mc="http://schemas.openxmlformats.org/markup-compatibility/2006" xmlns:a14="http://schemas.microsoft.com/office/drawing/2010/main">
        <mc:Choice Requires="a14">
          <p:sp>
            <p:nvSpPr>
              <p:cNvPr id="15" name="文本框 14"/>
              <p:cNvSpPr txBox="1"/>
              <p:nvPr/>
            </p:nvSpPr>
            <p:spPr>
              <a:xfrm>
                <a:off x="697230" y="1132840"/>
                <a:ext cx="10698480" cy="2963545"/>
              </a:xfrm>
              <a:prstGeom prst="rect">
                <a:avLst/>
              </a:prstGeom>
              <a:noFill/>
            </p:spPr>
            <p:txBody>
              <a:bodyPr wrap="square">
                <a:spAutoFit/>
              </a:bodyPr>
              <a:lstStyle/>
              <a:p>
                <a:pPr marL="285750" indent="-285750" fontAlgn="auto">
                  <a:lnSpc>
                    <a:spcPts val="2800"/>
                  </a:lnSpc>
                  <a:buFont typeface="Arial" panose="020B0604020202020204" pitchFamily="34" charset="0"/>
                  <a:buChar char="•"/>
                </a:pPr>
                <a:r>
                  <a:rPr lang="en-US" altLang="zh-CN" sz="2000" b="1" dirty="0"/>
                  <a:t>Input:</a:t>
                </a:r>
                <a:r>
                  <a:rPr lang="en-US" altLang="zh-CN" sz="2000" dirty="0"/>
                  <a:t> Target probability distribution's density function </a:t>
                </a:r>
                <a14:m>
                  <m:oMath xmlns:m="http://schemas.openxmlformats.org/officeDocument/2006/math">
                    <m:r>
                      <a:rPr lang="en-US" altLang="zh-CN" sz="2000" i="1" dirty="0">
                        <a:latin typeface="Cambria Math" panose="02040503050406030204" pitchFamily="18" charset="0"/>
                      </a:rPr>
                      <m:t>𝑝</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oMath>
                </a14:m>
                <a:r>
                  <a:rPr lang="en-US" altLang="zh-CN" sz="2000" dirty="0"/>
                  <a:t>, function </a:t>
                </a:r>
                <a14:m>
                  <m:oMath xmlns:m="http://schemas.openxmlformats.org/officeDocument/2006/math">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oMath>
                </a14:m>
                <a:r>
                  <a:rPr lang="en-US" altLang="zh-CN" sz="2000" dirty="0"/>
                  <a:t>;</a:t>
                </a:r>
              </a:p>
              <a:p>
                <a:pPr marL="285750" indent="-285750" fontAlgn="auto">
                  <a:lnSpc>
                    <a:spcPts val="2800"/>
                  </a:lnSpc>
                  <a:buFont typeface="Arial" panose="020B0604020202020204" pitchFamily="34" charset="0"/>
                  <a:buChar char="•"/>
                </a:pPr>
                <a:r>
                  <a:rPr lang="en-US" altLang="zh-CN" sz="2000" b="1" dirty="0"/>
                  <a:t>Output:</a:t>
                </a:r>
                <a:r>
                  <a:rPr lang="en-US" altLang="zh-CN" sz="2000" dirty="0"/>
                  <a:t> Random samples </a:t>
                </a:r>
                <a14:m>
                  <m:oMath xmlns:m="http://schemas.openxmlformats.org/officeDocument/2006/math">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𝑚</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𝑚</m:t>
                        </m:r>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𝑛</m:t>
                        </m:r>
                      </m:sub>
                    </m:sSub>
                    <m:r>
                      <a:rPr lang="en-US" altLang="zh-CN" sz="2000" i="1" dirty="0">
                        <a:latin typeface="Cambria Math" panose="02040503050406030204" pitchFamily="18" charset="0"/>
                      </a:rPr>
                      <m:t>}</m:t>
                    </m:r>
                  </m:oMath>
                </a14:m>
                <a:r>
                  <a:rPr lang="en-US" altLang="zh-CN" sz="2000" dirty="0"/>
                  <a:t> of </a:t>
                </a:r>
                <a14:m>
                  <m:oMath xmlns:m="http://schemas.openxmlformats.org/officeDocument/2006/math">
                    <m:r>
                      <a:rPr lang="en-US" altLang="zh-CN" sz="2000" i="1" dirty="0" smtClean="0">
                        <a:latin typeface="Cambria Math" panose="02040503050406030204" pitchFamily="18" charset="0"/>
                      </a:rPr>
                      <m:t>𝑝</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smtClean="0">
                        <a:latin typeface="Cambria Math" panose="02040503050406030204" pitchFamily="18" charset="0"/>
                      </a:rPr>
                      <m:t>) </m:t>
                    </m:r>
                  </m:oMath>
                </a14:m>
                <a:r>
                  <a:rPr lang="en-US" altLang="zh-CN" sz="2000" dirty="0"/>
                  <a:t>, function sample mean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𝑓</m:t>
                        </m:r>
                      </m:e>
                      <m:sub>
                        <m:r>
                          <a:rPr lang="en-US" altLang="zh-CN" sz="2000" b="0" i="1" dirty="0" smtClean="0">
                            <a:latin typeface="Cambria Math" panose="02040503050406030204" pitchFamily="18" charset="0"/>
                          </a:rPr>
                          <m:t>𝑚𝑛</m:t>
                        </m:r>
                      </m:sub>
                    </m:sSub>
                  </m:oMath>
                </a14:m>
                <a:r>
                  <a:rPr lang="en-US" altLang="zh-CN" sz="2000" dirty="0"/>
                  <a:t>;</a:t>
                </a:r>
              </a:p>
              <a:p>
                <a:pPr marL="285750" indent="-285750" fontAlgn="auto">
                  <a:lnSpc>
                    <a:spcPts val="2800"/>
                  </a:lnSpc>
                  <a:buFont typeface="Arial" panose="020B0604020202020204" pitchFamily="34" charset="0"/>
                  <a:buChar char="•"/>
                </a:pPr>
                <a:r>
                  <a:rPr lang="en-US" altLang="zh-CN" sz="2000" b="1" dirty="0"/>
                  <a:t>Parameters:</a:t>
                </a:r>
                <a:r>
                  <a:rPr lang="en-US" altLang="zh-CN" sz="2000" dirty="0"/>
                  <a:t> Number of convergence steps </a:t>
                </a:r>
                <a14:m>
                  <m:oMath xmlns:m="http://schemas.openxmlformats.org/officeDocument/2006/math">
                    <m:r>
                      <a:rPr lang="en-US" altLang="zh-CN" sz="2000" i="1" dirty="0" smtClean="0">
                        <a:latin typeface="Cambria Math" panose="02040503050406030204" pitchFamily="18" charset="0"/>
                      </a:rPr>
                      <m:t>𝑚</m:t>
                    </m:r>
                  </m:oMath>
                </a14:m>
                <a:r>
                  <a:rPr lang="en-US" altLang="zh-CN" sz="2000" dirty="0"/>
                  <a:t>, number of iteration steps </a:t>
                </a:r>
                <a14:m>
                  <m:oMath xmlns:m="http://schemas.openxmlformats.org/officeDocument/2006/math">
                    <m:r>
                      <a:rPr lang="en-US" altLang="zh-CN" sz="2000" i="1" dirty="0" smtClean="0">
                        <a:latin typeface="Cambria Math" panose="02040503050406030204" pitchFamily="18" charset="0"/>
                      </a:rPr>
                      <m:t>𝑛</m:t>
                    </m:r>
                  </m:oMath>
                </a14:m>
                <a:r>
                  <a:rPr lang="en-US" altLang="zh-CN" sz="2000" dirty="0"/>
                  <a:t>.</a:t>
                </a:r>
              </a:p>
              <a:p>
                <a:pPr indent="0" fontAlgn="auto">
                  <a:lnSpc>
                    <a:spcPts val="2800"/>
                  </a:lnSpc>
                </a:pPr>
                <a:r>
                  <a:rPr lang="en-US" altLang="zh-CN" sz="2000" dirty="0"/>
                  <a:t>     (1) Arbitrarily select an initial value </a:t>
                </a:r>
                <a14:m>
                  <m:oMath xmlns:m="http://schemas.openxmlformats.org/officeDocument/2006/math">
                    <m:r>
                      <a:rPr lang="en-US" altLang="zh-CN" sz="2000" i="1" dirty="0" smtClean="0">
                        <a:latin typeface="Cambria Math" panose="02040503050406030204" pitchFamily="18" charset="0"/>
                      </a:rPr>
                      <m:t>𝑥</m:t>
                    </m:r>
                    <m:r>
                      <a:rPr lang="en-US" altLang="zh-CN" sz="2000" i="1" baseline="-25000" dirty="0" smtClean="0">
                        <a:latin typeface="Cambria Math" panose="02040503050406030204" pitchFamily="18" charset="0"/>
                      </a:rPr>
                      <m:t>0</m:t>
                    </m:r>
                  </m:oMath>
                </a14:m>
                <a:endParaRPr lang="en-US" altLang="zh-CN" sz="2000" baseline="-25000" dirty="0"/>
              </a:p>
              <a:p>
                <a:pPr indent="0" fontAlgn="auto">
                  <a:lnSpc>
                    <a:spcPts val="2800"/>
                  </a:lnSpc>
                </a:pPr>
                <a:r>
                  <a:rPr lang="en-US" altLang="zh-CN" sz="2000" dirty="0"/>
                  <a:t>     (2) execute the loop</a:t>
                </a:r>
              </a:p>
              <a:p>
                <a:pPr indent="0" fontAlgn="auto">
                  <a:lnSpc>
                    <a:spcPts val="2800"/>
                  </a:lnSpc>
                </a:pPr>
                <a:r>
                  <a:rPr lang="en-US" altLang="zh-CN" sz="2000" dirty="0"/>
                  <a:t>	(a) Let the state </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𝑥</m:t>
                        </m:r>
                      </m:e>
                      <m:sub>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m:t>
                        </m:r>
                      </m:sub>
                    </m:sSub>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oMath>
                </a14:m>
                <a:r>
                  <a:rPr lang="en-US" altLang="zh-CN" sz="2000" dirty="0"/>
                  <a:t>, and randomly draw a candidate state </a:t>
                </a:r>
                <a14:m>
                  <m:oMath xmlns:m="http://schemas.openxmlformats.org/officeDocument/2006/math">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 </m:t>
                    </m:r>
                  </m:oMath>
                </a14:m>
                <a:r>
                  <a:rPr lang="en-US" altLang="zh-CN" sz="2000" dirty="0"/>
                  <a:t>according to the       </a:t>
                </a:r>
              </a:p>
              <a:p>
                <a:pPr indent="0" fontAlgn="auto">
                  <a:lnSpc>
                    <a:spcPts val="2800"/>
                  </a:lnSpc>
                </a:pPr>
                <a:r>
                  <a:rPr lang="en-US" altLang="zh-CN" sz="2000" dirty="0"/>
                  <a:t>                  proposal 	distribution </a:t>
                </a:r>
                <a14:m>
                  <m:oMath xmlns:m="http://schemas.openxmlformats.org/officeDocument/2006/math">
                    <m:r>
                      <a:rPr lang="en-US" altLang="zh-CN" sz="2000" i="1" dirty="0" smtClean="0">
                        <a:latin typeface="Cambria Math" panose="02040503050406030204" pitchFamily="18" charset="0"/>
                      </a:rPr>
                      <m:t>𝑞</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 </m:t>
                    </m:r>
                    <m:r>
                      <a:rPr lang="en-US" altLang="zh-CN" sz="2000" i="1" dirty="0">
                        <a:latin typeface="Cambria Math" panose="02040503050406030204" pitchFamily="18" charset="0"/>
                      </a:rPr>
                      <m:t>𝑥</m:t>
                    </m:r>
                    <m:r>
                      <a:rPr lang="en-US" altLang="zh-CN" sz="2000" i="1" dirty="0" smtClean="0">
                        <a:latin typeface="Cambria Math" panose="02040503050406030204" pitchFamily="18" charset="0"/>
                      </a:rPr>
                      <m:t>′)</m:t>
                    </m:r>
                  </m:oMath>
                </a14:m>
                <a:r>
                  <a:rPr lang="en-US" altLang="zh-CN" sz="2000" dirty="0"/>
                  <a:t>.</a:t>
                </a:r>
              </a:p>
              <a:p>
                <a:pPr indent="0" fontAlgn="auto">
                  <a:lnSpc>
                    <a:spcPts val="2800"/>
                  </a:lnSpc>
                </a:pPr>
                <a:r>
                  <a:rPr lang="en-US" altLang="zh-CN" sz="2000" dirty="0"/>
                  <a:t>	(b) Calculate the acceptance probability</a:t>
                </a:r>
              </a:p>
            </p:txBody>
          </p:sp>
        </mc:Choice>
        <mc:Fallback xmlns="">
          <p:sp>
            <p:nvSpPr>
              <p:cNvPr id="15" name="文本框 14"/>
              <p:cNvSpPr txBox="1">
                <a:spLocks noRot="1" noChangeAspect="1" noMove="1" noResize="1" noEditPoints="1" noAdjustHandles="1" noChangeArrowheads="1" noChangeShapeType="1" noTextEdit="1"/>
              </p:cNvSpPr>
              <p:nvPr/>
            </p:nvSpPr>
            <p:spPr>
              <a:xfrm>
                <a:off x="697230" y="1132840"/>
                <a:ext cx="10698480" cy="296354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79425" y="4921250"/>
                <a:ext cx="11349990" cy="1527175"/>
              </a:xfrm>
              <a:prstGeom prst="rect">
                <a:avLst/>
              </a:prstGeom>
              <a:noFill/>
            </p:spPr>
            <p:txBody>
              <a:bodyPr wrap="square">
                <a:spAutoFit/>
              </a:bodyPr>
              <a:lstStyle/>
              <a:p>
                <a:pPr indent="0" fontAlgn="auto">
                  <a:lnSpc>
                    <a:spcPts val="2800"/>
                  </a:lnSpc>
                </a:pPr>
                <a:r>
                  <a:rPr lang="en-US" altLang="zh-CN" dirty="0"/>
                  <a:t>	</a:t>
                </a:r>
                <a:r>
                  <a:rPr lang="en-US" altLang="zh-CN" sz="2000" dirty="0"/>
                  <a:t>(c) Randomly draw a number </a:t>
                </a:r>
                <a14:m>
                  <m:oMath xmlns:m="http://schemas.openxmlformats.org/officeDocument/2006/math">
                    <m:r>
                      <a:rPr lang="en-US" altLang="zh-CN" sz="2000" i="1" dirty="0" smtClean="0">
                        <a:latin typeface="Cambria Math" panose="02040503050406030204" pitchFamily="18" charset="0"/>
                      </a:rPr>
                      <m:t>𝑢</m:t>
                    </m:r>
                  </m:oMath>
                </a14:m>
                <a:r>
                  <a:rPr lang="en-US" altLang="zh-CN" sz="2000" dirty="0"/>
                  <a:t> from the interval </a:t>
                </a:r>
                <a14:m>
                  <m:oMath xmlns:m="http://schemas.openxmlformats.org/officeDocument/2006/math">
                    <m:r>
                      <a:rPr lang="en-US" altLang="zh-CN" sz="2000" i="1" dirty="0" smtClean="0">
                        <a:latin typeface="Cambria Math" panose="02040503050406030204" pitchFamily="18" charset="0"/>
                      </a:rPr>
                      <m:t>(0, 1)</m:t>
                    </m:r>
                  </m:oMath>
                </a14:m>
                <a:r>
                  <a:rPr lang="en-US" altLang="zh-CN" sz="2000" dirty="0"/>
                  <a:t> according to the uniform distribution.</a:t>
                </a:r>
              </a:p>
              <a:p>
                <a:pPr indent="0" fontAlgn="auto">
                  <a:lnSpc>
                    <a:spcPts val="2800"/>
                  </a:lnSpc>
                </a:pPr>
                <a:r>
                  <a:rPr lang="en-US" altLang="zh-CN" sz="2000" dirty="0"/>
                  <a:t>	If </a:t>
                </a:r>
                <a14:m>
                  <m:oMath xmlns:m="http://schemas.openxmlformats.org/officeDocument/2006/math">
                    <m:r>
                      <a:rPr lang="zh-CN" altLang="en-US" sz="2000" i="1" dirty="0" smtClean="0">
                        <a:latin typeface="Cambria Math" panose="02040503050406030204" pitchFamily="18" charset="0"/>
                      </a:rPr>
                      <m:t>𝜇</m:t>
                    </m:r>
                    <m:r>
                      <a:rPr lang="zh-CN" altLang="en-US" sz="2000" i="1" dirty="0" smtClean="0">
                        <a:latin typeface="Cambria Math" panose="02040503050406030204" pitchFamily="18" charset="0"/>
                      </a:rPr>
                      <m:t>≤</m:t>
                    </m:r>
                    <m:r>
                      <a:rPr lang="zh-CN" altLang="en-US" sz="2000" i="1">
                        <a:latin typeface="Cambria Math" panose="02040503050406030204" pitchFamily="18" charset="0"/>
                      </a:rPr>
                      <m:t>𝛼</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e>
                    </m:d>
                  </m:oMath>
                </a14:m>
                <a:r>
                  <a:rPr lang="en-US" altLang="zh-CN" sz="2000" dirty="0"/>
                  <a:t>, then the state </a:t>
                </a:r>
                <a14:m>
                  <m:oMath xmlns:m="http://schemas.openxmlformats.org/officeDocument/2006/math">
                    <m:r>
                      <a:rPr lang="en-US" altLang="zh-CN" sz="2000" i="1" dirty="0" smtClean="0">
                        <a:latin typeface="Cambria Math" panose="02040503050406030204" pitchFamily="18" charset="0"/>
                      </a:rPr>
                      <m:t>𝑥</m:t>
                    </m:r>
                    <m:r>
                      <a:rPr lang="en-US" altLang="zh-CN" sz="2000" i="1" baseline="-25000" dirty="0" smtClean="0">
                        <a:latin typeface="Cambria Math" panose="02040503050406030204" pitchFamily="18" charset="0"/>
                      </a:rPr>
                      <m:t>𝑖</m:t>
                    </m:r>
                    <m:r>
                      <a:rPr lang="en-US" altLang="zh-CN" sz="2000" i="1" dirty="0" smtClean="0">
                        <a:latin typeface="Cambria Math" panose="02040503050406030204" pitchFamily="18" charset="0"/>
                      </a:rPr>
                      <m:t> </m:t>
                    </m:r>
                    <m:r>
                      <a:rPr lang="en-US" altLang="zh-CN" sz="2000" i="1" dirty="0">
                        <a:latin typeface="Cambria Math" panose="02040503050406030204" pitchFamily="18" charset="0"/>
                      </a:rPr>
                      <m:t>= </m:t>
                    </m:r>
                    <m:r>
                      <a:rPr lang="en-US" altLang="zh-CN" sz="2000" i="1" dirty="0" smtClean="0">
                        <a:latin typeface="Cambria Math" panose="02040503050406030204" pitchFamily="18" charset="0"/>
                      </a:rPr>
                      <m:t>𝑥</m:t>
                    </m:r>
                    <m:r>
                      <a:rPr lang="en-US" altLang="zh-CN" sz="2000" i="1" dirty="0" smtClean="0">
                        <a:latin typeface="Cambria Math" panose="02040503050406030204" pitchFamily="18" charset="0"/>
                      </a:rPr>
                      <m:t>’ </m:t>
                    </m:r>
                  </m:oMath>
                </a14:m>
                <a:r>
                  <a:rPr lang="en-US" altLang="zh-CN" sz="2000" dirty="0"/>
                  <a:t>; otherwise, the state </a:t>
                </a:r>
                <a14:m>
                  <m:oMath xmlns:m="http://schemas.openxmlformats.org/officeDocument/2006/math">
                    <m:r>
                      <a:rPr lang="en-US" altLang="zh-CN" sz="2000" i="1" dirty="0" smtClean="0">
                        <a:latin typeface="Cambria Math" panose="02040503050406030204" pitchFamily="18" charset="0"/>
                      </a:rPr>
                      <m:t>𝑥</m:t>
                    </m:r>
                    <m:r>
                      <a:rPr lang="en-US" altLang="zh-CN" sz="2000" i="1" baseline="-25000" dirty="0" smtClean="0">
                        <a:latin typeface="Cambria Math" panose="02040503050406030204" pitchFamily="18" charset="0"/>
                      </a:rPr>
                      <m:t>𝑖</m:t>
                    </m:r>
                    <m:r>
                      <a:rPr lang="en-US" altLang="zh-CN" sz="2000" i="1" dirty="0" smtClean="0">
                        <a:latin typeface="Cambria Math" panose="02040503050406030204" pitchFamily="18" charset="0"/>
                      </a:rPr>
                      <m:t>= </m:t>
                    </m:r>
                    <m:r>
                      <a:rPr lang="en-US" altLang="zh-CN" sz="2000" i="1" dirty="0">
                        <a:latin typeface="Cambria Math" panose="02040503050406030204" pitchFamily="18" charset="0"/>
                      </a:rPr>
                      <m:t>𝑥</m:t>
                    </m:r>
                  </m:oMath>
                </a14:m>
                <a:r>
                  <a:rPr lang="en-US" altLang="zh-CN" sz="2000" dirty="0"/>
                  <a:t>.</a:t>
                </a:r>
              </a:p>
              <a:p>
                <a:pPr indent="0" fontAlgn="auto">
                  <a:lnSpc>
                    <a:spcPts val="2800"/>
                  </a:lnSpc>
                </a:pPr>
                <a:r>
                  <a:rPr lang="en-US" altLang="zh-CN" sz="2000" dirty="0"/>
                  <a:t>       (3) Obtain the sample set </a:t>
                </a:r>
                <a14:m>
                  <m:oMath xmlns:m="http://schemas.openxmlformats.org/officeDocument/2006/math">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𝑚</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𝑚</m:t>
                        </m:r>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𝑛</m:t>
                        </m:r>
                      </m:sub>
                    </m:sSub>
                    <m:r>
                      <a:rPr lang="en-US" altLang="zh-CN" sz="2000" i="1" dirty="0">
                        <a:latin typeface="Cambria Math" panose="02040503050406030204" pitchFamily="18" charset="0"/>
                      </a:rPr>
                      <m:t>}</m:t>
                    </m:r>
                  </m:oMath>
                </a14:m>
                <a:r>
                  <a:rPr lang="en-US" altLang="zh-CN" sz="2000" dirty="0"/>
                  <a:t> </a:t>
                </a:r>
              </a:p>
              <a:p>
                <a:pPr indent="0" fontAlgn="auto">
                  <a:lnSpc>
                    <a:spcPts val="2800"/>
                  </a:lnSpc>
                </a:pPr>
                <a:r>
                  <a:rPr lang="en-US" altLang="zh-CN" sz="2000" dirty="0"/>
                  <a:t>            Calculate</a:t>
                </a:r>
              </a:p>
            </p:txBody>
          </p:sp>
        </mc:Choice>
        <mc:Fallback xmlns="">
          <p:sp>
            <p:nvSpPr>
              <p:cNvPr id="17" name="文本框 16"/>
              <p:cNvSpPr txBox="1">
                <a:spLocks noRot="1" noChangeAspect="1" noMove="1" noResize="1" noEditPoints="1" noAdjustHandles="1" noChangeArrowheads="1" noChangeShapeType="1" noTextEdit="1"/>
              </p:cNvSpPr>
              <p:nvPr/>
            </p:nvSpPr>
            <p:spPr>
              <a:xfrm>
                <a:off x="479425" y="4921250"/>
                <a:ext cx="11349990" cy="152717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427573" y="4279904"/>
                <a:ext cx="3446145" cy="681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𝛼</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𝑚𝑖𝑛</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𝑝</m:t>
                              </m:r>
                              <m:d>
                                <m:dPr>
                                  <m:ctrlPr>
                                    <a:rPr lang="en-US" altLang="zh-CN" sz="2000" b="0" i="1" smtClean="0">
                                      <a:latin typeface="Cambria Math" panose="02040503050406030204" pitchFamily="18" charset="0"/>
                                    </a:rPr>
                                  </m:ctrlPr>
                                </m:dPr>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e>
                              </m:d>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num>
                            <m:den>
                              <m:r>
                                <a:rPr lang="en-US" altLang="zh-CN" sz="2000" i="1">
                                  <a:latin typeface="Cambria Math" panose="02040503050406030204" pitchFamily="18" charset="0"/>
                                </a:rPr>
                                <m:t>𝑝</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i="1">
                                  <a:latin typeface="Cambria Math" panose="02040503050406030204" pitchFamily="18" charset="0"/>
                                </a:rPr>
                                <m:t>𝑞</m:t>
                              </m:r>
                              <m:r>
                                <a:rPr lang="en-US" altLang="zh-CN" sz="2000" i="1">
                                  <a:latin typeface="Cambria Math" panose="02040503050406030204" pitchFamily="18" charset="0"/>
                                </a:rPr>
                                <m:t>(</m:t>
                              </m:r>
                              <m:r>
                                <a:rPr lang="en-US" altLang="zh-CN" sz="2000" b="0" i="1" smtClean="0">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b="0" i="1" smtClean="0">
                                  <a:latin typeface="Cambria Math" panose="02040503050406030204" pitchFamily="18" charset="0"/>
                                </a:rPr>
                                <m:t>′</m:t>
                              </m:r>
                              <m:r>
                                <a:rPr lang="en-US" altLang="zh-CN" sz="2000" i="1">
                                  <a:latin typeface="Cambria Math" panose="02040503050406030204" pitchFamily="18" charset="0"/>
                                </a:rPr>
                                <m:t>)</m:t>
                              </m:r>
                            </m:den>
                          </m:f>
                        </m:e>
                      </m:d>
                    </m:oMath>
                  </m:oMathPara>
                </a14:m>
                <a:endParaRPr lang="en-US" altLang="zh-CN" sz="2000" i="1" dirty="0">
                  <a:latin typeface="Cambria Math" panose="02040503050406030204" pitchFamily="18"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3427573" y="4279904"/>
                <a:ext cx="3446145" cy="681990"/>
              </a:xfrm>
              <a:prstGeom prst="rect">
                <a:avLst/>
              </a:prstGeom>
              <a:blipFill rotWithShape="1">
                <a:blip r:embed="rId4"/>
                <a:stretch>
                  <a:fillRect l="-14" t="-1" r="-2031"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5923705" y="5877559"/>
                <a:ext cx="2489271"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𝑚𝑛</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den>
                      </m:f>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e>
                      </m:nary>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923705" y="5877559"/>
                <a:ext cx="2489271" cy="756233"/>
              </a:xfrm>
              <a:prstGeom prst="rect">
                <a:avLst/>
              </a:prstGeom>
              <a:blipFill rotWithShape="1">
                <a:blip r:embed="rId5"/>
                <a:stretch>
                  <a:fillRect l="-17" t="-84" r="-210" b="77"/>
                </a:stretch>
              </a:blipFill>
            </p:spPr>
            <p:txBody>
              <a:bodyPr/>
              <a:lstStyle/>
              <a:p>
                <a:r>
                  <a:rPr lang="zh-CN" altLang="en-US">
                    <a:noFill/>
                  </a:rPr>
                  <a:t> </a:t>
                </a:r>
              </a:p>
            </p:txBody>
          </p:sp>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7335" y="745631"/>
            <a:ext cx="6094324" cy="398780"/>
          </a:xfrm>
          <a:prstGeom prst="rect">
            <a:avLst/>
          </a:prstGeom>
          <a:noFill/>
        </p:spPr>
        <p:txBody>
          <a:bodyPr wrap="square">
            <a:spAutoFit/>
          </a:bodyPr>
          <a:lstStyle/>
          <a:p>
            <a:r>
              <a:rPr lang="en-US" altLang="zh-CN" sz="2000" dirty="0"/>
              <a:t>Gibbs sampling</a:t>
            </a:r>
          </a:p>
        </p:txBody>
      </p:sp>
      <p:sp>
        <p:nvSpPr>
          <p:cNvPr id="6" name="文本框 5"/>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Markov Chain Monte C</a:t>
            </a:r>
            <a:r>
              <a:rPr lang="en-US" altLang="zh-CN" sz="2400">
                <a:solidFill>
                  <a:schemeClr val="accent6">
                    <a:lumMod val="75000"/>
                  </a:schemeClr>
                </a:solidFill>
                <a:latin typeface="+mj-ea"/>
                <a:ea typeface="+mj-ea"/>
              </a:rPr>
              <a:t>arlo (MCMC)</a:t>
            </a:r>
            <a:endParaRPr lang="en-US" altLang="zh-CN" sz="2400" b="0" i="0" u="none" strike="noStrike" baseline="0">
              <a:solidFill>
                <a:schemeClr val="accent6">
                  <a:lumMod val="75000"/>
                </a:schemeClr>
              </a:solidFill>
              <a:latin typeface="+mj-ea"/>
              <a:ea typeface="+mj-ea"/>
            </a:endParaRPr>
          </a:p>
        </p:txBody>
      </p:sp>
      <p:sp>
        <p:nvSpPr>
          <p:cNvPr id="3" name="文本框 2"/>
          <p:cNvSpPr txBox="1"/>
          <p:nvPr/>
        </p:nvSpPr>
        <p:spPr>
          <a:xfrm>
            <a:off x="773430" y="1174115"/>
            <a:ext cx="9669145" cy="1168400"/>
          </a:xfrm>
          <a:prstGeom prst="rect">
            <a:avLst/>
          </a:prstGeom>
          <a:noFill/>
        </p:spPr>
        <p:txBody>
          <a:bodyPr wrap="square">
            <a:spAutoFit/>
          </a:bodyPr>
          <a:lstStyle/>
          <a:p>
            <a:pPr indent="0" fontAlgn="auto">
              <a:lnSpc>
                <a:spcPts val="2800"/>
              </a:lnSpc>
            </a:pPr>
            <a:r>
              <a:rPr lang="en-US" altLang="zh-CN" sz="2000" dirty="0"/>
              <a:t>The basic approach is to define full conditional probability distributions from the joint probability distribution, and then sample from these full conditional probability distributions sequentially to obtain a sequence of samples. </a:t>
            </a:r>
          </a:p>
        </p:txBody>
      </p:sp>
      <p:sp>
        <p:nvSpPr>
          <p:cNvPr id="7" name="文本框 6"/>
          <p:cNvSpPr txBox="1"/>
          <p:nvPr/>
        </p:nvSpPr>
        <p:spPr>
          <a:xfrm>
            <a:off x="697230" y="2372360"/>
            <a:ext cx="11720830" cy="398780"/>
          </a:xfrm>
          <a:prstGeom prst="rect">
            <a:avLst/>
          </a:prstGeom>
          <a:noFill/>
        </p:spPr>
        <p:txBody>
          <a:bodyPr wrap="square">
            <a:spAutoFit/>
          </a:bodyPr>
          <a:lstStyle/>
          <a:p>
            <a:r>
              <a:rPr lang="en-US" altLang="zh-CN" sz="2000" dirty="0"/>
              <a:t>Gibbs sampling is used for the sampling and estimation of the joint distribution of multiple variables. </a:t>
            </a:r>
          </a:p>
        </p:txBody>
      </p:sp>
      <p:pic>
        <p:nvPicPr>
          <p:cNvPr id="10" name="图片 9"/>
          <p:cNvPicPr>
            <a:picLocks noChangeAspect="1"/>
          </p:cNvPicPr>
          <p:nvPr/>
        </p:nvPicPr>
        <p:blipFill>
          <a:blip r:embed="rId2"/>
          <a:stretch>
            <a:fillRect/>
          </a:stretch>
        </p:blipFill>
        <p:spPr>
          <a:xfrm>
            <a:off x="3197281" y="2955976"/>
            <a:ext cx="5234730" cy="3187817"/>
          </a:xfrm>
          <a:prstGeom prst="rect">
            <a:avLst/>
          </a:prstGeom>
        </p:spPr>
      </p:pic>
      <p:sp>
        <p:nvSpPr>
          <p:cNvPr id="11" name="文本框 10"/>
          <p:cNvSpPr txBox="1"/>
          <p:nvPr/>
        </p:nvSpPr>
        <p:spPr>
          <a:xfrm>
            <a:off x="4551903" y="6143793"/>
            <a:ext cx="4060825" cy="398780"/>
          </a:xfrm>
          <a:prstGeom prst="rect">
            <a:avLst/>
          </a:prstGeom>
          <a:noFill/>
        </p:spPr>
        <p:txBody>
          <a:bodyPr wrap="none" rtlCol="0">
            <a:spAutoFit/>
          </a:bodyPr>
          <a:lstStyle/>
          <a:p>
            <a:pPr algn="l"/>
            <a:r>
              <a:rPr lang="en-US" altLang="zh-CN" sz="2000">
                <a:solidFill>
                  <a:srgbClr val="002060"/>
                </a:solidFill>
                <a:sym typeface="+mn-ea"/>
              </a:rPr>
              <a:t>Figure:</a:t>
            </a:r>
            <a:r>
              <a:rPr lang="en-US" altLang="zh-CN" sz="2000" dirty="0"/>
              <a:t>Example of Gibbs sampling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97335" y="745631"/>
            <a:ext cx="6094324" cy="398780"/>
          </a:xfrm>
          <a:prstGeom prst="rect">
            <a:avLst/>
          </a:prstGeom>
          <a:noFill/>
        </p:spPr>
        <p:txBody>
          <a:bodyPr wrap="square">
            <a:spAutoFit/>
          </a:bodyPr>
          <a:lstStyle/>
          <a:p>
            <a:r>
              <a:rPr lang="en-US" altLang="zh-CN" sz="2000" dirty="0"/>
              <a:t>Gibbs sampling</a:t>
            </a:r>
          </a:p>
        </p:txBody>
      </p:sp>
      <p:sp>
        <p:nvSpPr>
          <p:cNvPr id="6" name="文本框 5"/>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Markov Chain Monte C</a:t>
            </a:r>
            <a:r>
              <a:rPr lang="en-US" altLang="zh-CN" sz="2400">
                <a:solidFill>
                  <a:schemeClr val="accent6">
                    <a:lumMod val="75000"/>
                  </a:schemeClr>
                </a:solidFill>
                <a:latin typeface="+mj-ea"/>
                <a:ea typeface="+mj-ea"/>
              </a:rPr>
              <a:t>arlo (MCMC)</a:t>
            </a:r>
            <a:endParaRPr lang="en-US" altLang="zh-CN" sz="2400" b="0" i="0" u="none" strike="noStrike" baseline="0">
              <a:solidFill>
                <a:schemeClr val="accent6">
                  <a:lumMod val="75000"/>
                </a:schemeClr>
              </a:solidFill>
              <a:latin typeface="+mj-ea"/>
              <a:ea typeface="+mj-ea"/>
            </a:endParaRPr>
          </a:p>
        </p:txBody>
      </p:sp>
      <mc:AlternateContent xmlns:mc="http://schemas.openxmlformats.org/markup-compatibility/2006" xmlns:a14="http://schemas.microsoft.com/office/drawing/2010/main">
        <mc:Choice Requires="a14">
          <p:sp>
            <p:nvSpPr>
              <p:cNvPr id="10" name="文本框 9"/>
              <p:cNvSpPr txBox="1"/>
              <p:nvPr/>
            </p:nvSpPr>
            <p:spPr>
              <a:xfrm>
                <a:off x="697335" y="1133048"/>
                <a:ext cx="11675535" cy="5836285"/>
              </a:xfrm>
              <a:prstGeom prst="rect">
                <a:avLst/>
              </a:prstGeom>
              <a:noFill/>
            </p:spPr>
            <p:txBody>
              <a:bodyPr wrap="square">
                <a:spAutoFit/>
              </a:bodyPr>
              <a:lstStyle/>
              <a:p>
                <a:pPr marL="342900" indent="-342900" fontAlgn="auto">
                  <a:lnSpc>
                    <a:spcPts val="2800"/>
                  </a:lnSpc>
                  <a:buFont typeface="Arial" panose="020B0604020202020204" pitchFamily="34" charset="0"/>
                  <a:buChar char="•"/>
                </a:pPr>
                <a:r>
                  <a:rPr lang="en-US" altLang="zh-CN" sz="2000" b="1" dirty="0"/>
                  <a:t>Input:</a:t>
                </a:r>
                <a:r>
                  <a:rPr lang="en-US" altLang="zh-CN" sz="2000" dirty="0"/>
                  <a:t> Target probability distribution's density function </a:t>
                </a:r>
                <a14:m>
                  <m:oMath xmlns:m="http://schemas.openxmlformats.org/officeDocument/2006/math">
                    <m:r>
                      <a:rPr lang="en-US" altLang="zh-CN" sz="2000" i="1" dirty="0">
                        <a:latin typeface="Cambria Math" panose="02040503050406030204" pitchFamily="18" charset="0"/>
                      </a:rPr>
                      <m:t>𝑝</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oMath>
                </a14:m>
                <a:r>
                  <a:rPr lang="en-US" altLang="zh-CN" sz="2000" dirty="0"/>
                  <a:t>, function </a:t>
                </a:r>
                <a14:m>
                  <m:oMath xmlns:m="http://schemas.openxmlformats.org/officeDocument/2006/math">
                    <m:r>
                      <a:rPr lang="en-US" altLang="zh-CN" sz="2000" i="1" dirty="0">
                        <a:latin typeface="Cambria Math" panose="02040503050406030204" pitchFamily="18" charset="0"/>
                      </a:rPr>
                      <m:t>𝑓</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m:t>
                    </m:r>
                  </m:oMath>
                </a14:m>
                <a:r>
                  <a:rPr lang="en-US" altLang="zh-CN" sz="2000" dirty="0"/>
                  <a:t>;</a:t>
                </a:r>
              </a:p>
              <a:p>
                <a:pPr marL="342900" indent="-342900" fontAlgn="auto">
                  <a:lnSpc>
                    <a:spcPts val="2800"/>
                  </a:lnSpc>
                  <a:buFont typeface="Arial" panose="020B0604020202020204" pitchFamily="34" charset="0"/>
                  <a:buChar char="•"/>
                </a:pPr>
                <a:r>
                  <a:rPr lang="en-US" altLang="zh-CN" sz="2000" b="1" dirty="0"/>
                  <a:t>Output: </a:t>
                </a:r>
                <a:r>
                  <a:rPr lang="en-US" altLang="zh-CN" sz="2000" dirty="0"/>
                  <a:t>Random samples </a:t>
                </a:r>
                <a14:m>
                  <m:oMath xmlns:m="http://schemas.openxmlformats.org/officeDocument/2006/math">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𝑚</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𝑚</m:t>
                        </m:r>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𝑛</m:t>
                        </m:r>
                      </m:sub>
                    </m:sSub>
                    <m:r>
                      <a:rPr lang="en-US" altLang="zh-CN" sz="2000" i="1" dirty="0">
                        <a:latin typeface="Cambria Math" panose="02040503050406030204" pitchFamily="18" charset="0"/>
                      </a:rPr>
                      <m:t>}</m:t>
                    </m:r>
                  </m:oMath>
                </a14:m>
                <a:r>
                  <a:rPr lang="en-US" altLang="zh-CN" sz="2000" dirty="0"/>
                  <a:t> of </a:t>
                </a:r>
                <a14:m>
                  <m:oMath xmlns:m="http://schemas.openxmlformats.org/officeDocument/2006/math">
                    <m:r>
                      <a:rPr lang="en-US" altLang="zh-CN" sz="2000" i="1" dirty="0">
                        <a:latin typeface="Cambria Math" panose="02040503050406030204" pitchFamily="18" charset="0"/>
                      </a:rPr>
                      <m:t>𝑝</m:t>
                    </m:r>
                    <m:r>
                      <a:rPr lang="en-US" altLang="zh-CN" sz="2000" i="1" dirty="0">
                        <a:latin typeface="Cambria Math" panose="02040503050406030204" pitchFamily="18" charset="0"/>
                      </a:rPr>
                      <m:t>(</m:t>
                    </m:r>
                    <m:r>
                      <a:rPr lang="en-US" altLang="zh-CN" sz="2000" i="1" dirty="0">
                        <a:latin typeface="Cambria Math" panose="02040503050406030204" pitchFamily="18" charset="0"/>
                      </a:rPr>
                      <m:t>𝑥</m:t>
                    </m:r>
                    <m:r>
                      <a:rPr lang="en-US" altLang="zh-CN" sz="2000" i="1" dirty="0">
                        <a:latin typeface="Cambria Math" panose="02040503050406030204" pitchFamily="18" charset="0"/>
                      </a:rPr>
                      <m:t>) </m:t>
                    </m:r>
                  </m:oMath>
                </a14:m>
                <a:r>
                  <a:rPr lang="en-US" altLang="zh-CN" sz="2000" dirty="0"/>
                  <a:t>, function sample mean </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𝑓</m:t>
                        </m:r>
                      </m:e>
                      <m:sub>
                        <m:r>
                          <a:rPr lang="en-US" altLang="zh-CN" sz="2000" i="1" dirty="0">
                            <a:latin typeface="Cambria Math" panose="02040503050406030204" pitchFamily="18" charset="0"/>
                          </a:rPr>
                          <m:t>𝑚𝑛</m:t>
                        </m:r>
                      </m:sub>
                    </m:sSub>
                  </m:oMath>
                </a14:m>
                <a:r>
                  <a:rPr lang="en-US" altLang="zh-CN" sz="2000" dirty="0"/>
                  <a:t>;</a:t>
                </a:r>
              </a:p>
              <a:p>
                <a:pPr marL="342900" indent="-342900" fontAlgn="auto">
                  <a:lnSpc>
                    <a:spcPts val="2800"/>
                  </a:lnSpc>
                  <a:buFont typeface="Arial" panose="020B0604020202020204" pitchFamily="34" charset="0"/>
                  <a:buChar char="•"/>
                </a:pPr>
                <a:r>
                  <a:rPr lang="en-US" altLang="zh-CN" sz="2000" b="1" dirty="0"/>
                  <a:t>Parameters</a:t>
                </a:r>
                <a:r>
                  <a:rPr lang="en-US" altLang="zh-CN" sz="2000" dirty="0"/>
                  <a:t>: Number of convergence steps </a:t>
                </a:r>
                <a14:m>
                  <m:oMath xmlns:m="http://schemas.openxmlformats.org/officeDocument/2006/math">
                    <m:r>
                      <a:rPr lang="en-US" altLang="zh-CN" sz="2000" i="1" dirty="0">
                        <a:latin typeface="Cambria Math" panose="02040503050406030204" pitchFamily="18" charset="0"/>
                      </a:rPr>
                      <m:t>𝑚</m:t>
                    </m:r>
                  </m:oMath>
                </a14:m>
                <a:r>
                  <a:rPr lang="en-US" altLang="zh-CN" sz="2000" dirty="0"/>
                  <a:t>, number of iteration steps </a:t>
                </a:r>
                <a14:m>
                  <m:oMath xmlns:m="http://schemas.openxmlformats.org/officeDocument/2006/math">
                    <m:r>
                      <a:rPr lang="en-US" altLang="zh-CN" sz="2000" i="1" dirty="0">
                        <a:latin typeface="Cambria Math" panose="02040503050406030204" pitchFamily="18" charset="0"/>
                      </a:rPr>
                      <m:t>𝑛</m:t>
                    </m:r>
                  </m:oMath>
                </a14:m>
                <a:r>
                  <a:rPr lang="en-US" altLang="zh-CN" sz="2000" dirty="0"/>
                  <a:t>.</a:t>
                </a:r>
              </a:p>
              <a:p>
                <a:pPr indent="0" fontAlgn="auto">
                  <a:lnSpc>
                    <a:spcPts val="2800"/>
                  </a:lnSpc>
                  <a:buFont typeface="Arial" panose="020B0604020202020204" pitchFamily="34" charset="0"/>
                  <a:buNone/>
                </a:pPr>
                <a:r>
                  <a:rPr lang="en-US" altLang="zh-CN" sz="2000" b="1" dirty="0"/>
                  <a:t>Initialization: </a:t>
                </a:r>
                <a:r>
                  <a:rPr lang="en-US" altLang="zh-CN" sz="2000" dirty="0"/>
                  <a:t> Give the initial sample </a:t>
                </a:r>
                <a14:m>
                  <m:oMath xmlns:m="http://schemas.openxmlformats.org/officeDocument/2006/math">
                    <m:sSup>
                      <m:sSupPr>
                        <m:ctrlPr>
                          <a:rPr lang="en-US" altLang="zh-CN" sz="2000" i="1" dirty="0" smtClean="0">
                            <a:latin typeface="Cambria Math" panose="02040503050406030204" pitchFamily="18" charset="0"/>
                          </a:rPr>
                        </m:ctrlPr>
                      </m:sSupPr>
                      <m:e>
                        <m:r>
                          <a:rPr lang="en-US" altLang="zh-CN" sz="2000" b="0" i="1" dirty="0" smtClean="0">
                            <a:latin typeface="Cambria Math" panose="02040503050406030204" pitchFamily="18" charset="0"/>
                          </a:rPr>
                          <m:t>𝑥</m:t>
                        </m:r>
                      </m:e>
                      <m:sup>
                        <m:r>
                          <a:rPr lang="en-US" altLang="zh-CN" sz="2000" b="0" i="1" dirty="0" smtClean="0">
                            <a:latin typeface="Cambria Math" panose="02040503050406030204" pitchFamily="18" charset="0"/>
                          </a:rPr>
                          <m:t>(0)</m:t>
                        </m:r>
                      </m:sup>
                    </m:sSup>
                    <m:r>
                      <a:rPr lang="en-US" altLang="zh-CN" sz="2000" i="1" dirty="0" smtClean="0">
                        <a:latin typeface="Cambria Math" panose="02040503050406030204" pitchFamily="18" charset="0"/>
                      </a:rPr>
                      <m:t> </m:t>
                    </m:r>
                    <m:r>
                      <a:rPr lang="en-US" altLang="zh-CN" sz="2000" i="1" dirty="0">
                        <a:latin typeface="Cambria Math" panose="02040503050406030204" pitchFamily="18" charset="0"/>
                      </a:rPr>
                      <m:t>= (</m:t>
                    </m:r>
                    <m:sSubSup>
                      <m:sSubSupPr>
                        <m:ctrlPr>
                          <a:rPr lang="en-US" altLang="zh-CN" sz="2000" i="1" dirty="0" smtClean="0">
                            <a:latin typeface="Cambria Math" panose="02040503050406030204" pitchFamily="18" charset="0"/>
                          </a:rPr>
                        </m:ctrlPr>
                      </m:sSubSupPr>
                      <m:e>
                        <m:r>
                          <a:rPr lang="en-US" altLang="zh-CN" sz="2000" b="0" i="1" dirty="0" smtClean="0">
                            <a:latin typeface="Cambria Math" panose="02040503050406030204" pitchFamily="18" charset="0"/>
                          </a:rPr>
                          <m:t>𝑥</m:t>
                        </m:r>
                      </m:e>
                      <m:sub>
                        <m:r>
                          <a:rPr lang="en-US" altLang="zh-CN" sz="2000" b="0" i="1" dirty="0" smtClean="0">
                            <a:latin typeface="Cambria Math" panose="02040503050406030204" pitchFamily="18" charset="0"/>
                          </a:rPr>
                          <m:t>1</m:t>
                        </m:r>
                      </m:sub>
                      <m:sup>
                        <m:r>
                          <a:rPr lang="en-US" altLang="zh-CN" sz="2000" b="0" i="1" dirty="0" smtClean="0">
                            <a:latin typeface="Cambria Math" panose="02040503050406030204" pitchFamily="18" charset="0"/>
                          </a:rPr>
                          <m:t>(0)</m:t>
                        </m:r>
                      </m:sup>
                    </m:sSubSup>
                    <m:r>
                      <a:rPr lang="en-US" altLang="zh-CN" sz="2000" i="1" dirty="0" smtClean="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2</m:t>
                        </m:r>
                      </m:sub>
                      <m:sup>
                        <m:r>
                          <a:rPr lang="en-US" altLang="zh-CN" sz="2000" i="1" dirty="0">
                            <a:latin typeface="Cambria Math" panose="02040503050406030204" pitchFamily="18" charset="0"/>
                          </a:rPr>
                          <m:t>(0)</m:t>
                        </m:r>
                      </m:sup>
                    </m:sSubSup>
                    <m:r>
                      <a:rPr lang="en-US" altLang="zh-CN" sz="2000" i="1" dirty="0" smtClean="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𝑘</m:t>
                        </m:r>
                      </m:sub>
                      <m:sup>
                        <m:r>
                          <a:rPr lang="en-US" altLang="zh-CN" sz="2000" i="1" dirty="0">
                            <a:latin typeface="Cambria Math" panose="02040503050406030204" pitchFamily="18" charset="0"/>
                          </a:rPr>
                          <m:t>(0)</m:t>
                        </m:r>
                      </m:sup>
                    </m:sSubSup>
                    <m:r>
                      <a:rPr lang="en-US" altLang="zh-CN" sz="2000" i="1" dirty="0" smtClean="0">
                        <a:latin typeface="Cambria Math" panose="02040503050406030204" pitchFamily="18" charset="0"/>
                      </a:rPr>
                      <m:t>)</m:t>
                    </m:r>
                    <m:r>
                      <a:rPr lang="en-US" altLang="zh-CN" sz="2000" i="1" baseline="30000" dirty="0" smtClean="0">
                        <a:latin typeface="Cambria Math" panose="02040503050406030204" pitchFamily="18" charset="0"/>
                      </a:rPr>
                      <m:t>𝑇</m:t>
                    </m:r>
                  </m:oMath>
                </a14:m>
                <a:endParaRPr lang="en-US" altLang="zh-CN" sz="2000" dirty="0"/>
              </a:p>
              <a:p>
                <a:pPr indent="0" fontAlgn="auto">
                  <a:lnSpc>
                    <a:spcPts val="2800"/>
                  </a:lnSpc>
                </a:pPr>
                <a:r>
                  <a:rPr lang="en-US" altLang="zh-CN" sz="2000" dirty="0"/>
                  <a:t>Loop </a:t>
                </a:r>
              </a:p>
              <a:p>
                <a:pPr indent="0" fontAlgn="auto">
                  <a:lnSpc>
                    <a:spcPts val="2800"/>
                  </a:lnSpc>
                </a:pPr>
                <a:r>
                  <a:rPr lang="en-US" altLang="zh-CN" sz="2000" dirty="0"/>
                  <a:t>Suppose the sample at the end of the </a:t>
                </a:r>
                <a14:m>
                  <m:oMath xmlns:m="http://schemas.openxmlformats.org/officeDocument/2006/math">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𝑖</m:t>
                    </m:r>
                    <m:r>
                      <a:rPr lang="en-US" altLang="zh-CN" sz="2000" i="1" dirty="0" smtClean="0">
                        <a:latin typeface="Cambria Math" panose="02040503050406030204" pitchFamily="18" charset="0"/>
                      </a:rPr>
                      <m:t>−1)</m:t>
                    </m:r>
                  </m:oMath>
                </a14:m>
                <a:r>
                  <a:rPr lang="en-US" altLang="zh-CN" sz="2000" dirty="0"/>
                  <a:t>-th iteration is </a:t>
                </a:r>
                <a14:m>
                  <m:oMath xmlns:m="http://schemas.openxmlformats.org/officeDocument/2006/math">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𝑥</m:t>
                        </m:r>
                      </m:e>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m:t>
                        </m:r>
                      </m:sup>
                    </m:sSup>
                    <m:r>
                      <a:rPr lang="en-US" altLang="zh-CN" sz="2000" i="1" dirty="0">
                        <a:latin typeface="Cambria Math" panose="02040503050406030204" pitchFamily="18" charset="0"/>
                      </a:rPr>
                      <m:t> = (</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m:t>
                        </m:r>
                      </m:sup>
                    </m:sSubSup>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2</m:t>
                        </m:r>
                      </m:sub>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m:t>
                        </m:r>
                      </m:sup>
                    </m:sSubSup>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𝑘</m:t>
                        </m:r>
                      </m:sub>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𝑖</m:t>
                        </m:r>
                        <m:r>
                          <a:rPr lang="en-US" altLang="zh-CN" sz="2000" b="0" i="1" dirty="0" smtClean="0">
                            <a:latin typeface="Cambria Math" panose="02040503050406030204" pitchFamily="18" charset="0"/>
                          </a:rPr>
                          <m:t>−1)</m:t>
                        </m:r>
                      </m:sup>
                    </m:sSubSup>
                    <m:r>
                      <a:rPr lang="en-US" altLang="zh-CN" sz="2000" i="1" dirty="0">
                        <a:latin typeface="Cambria Math" panose="02040503050406030204" pitchFamily="18" charset="0"/>
                      </a:rPr>
                      <m:t>)</m:t>
                    </m:r>
                    <m:r>
                      <a:rPr lang="en-US" altLang="zh-CN" sz="2000" i="1" baseline="30000" dirty="0">
                        <a:latin typeface="Cambria Math" panose="02040503050406030204" pitchFamily="18" charset="0"/>
                      </a:rPr>
                      <m:t>𝑇</m:t>
                    </m:r>
                  </m:oMath>
                </a14:m>
                <a:r>
                  <a:rPr lang="en-US" altLang="zh-CN" sz="2000" dirty="0"/>
                  <a:t>,then the </a:t>
                </a:r>
                <a14:m>
                  <m:oMath xmlns:m="http://schemas.openxmlformats.org/officeDocument/2006/math">
                    <m:r>
                      <a:rPr lang="en-US" altLang="zh-CN" sz="2000" i="1" dirty="0" smtClean="0">
                        <a:latin typeface="Cambria Math" panose="02040503050406030204" pitchFamily="18" charset="0"/>
                      </a:rPr>
                      <m:t>𝑖</m:t>
                    </m:r>
                  </m:oMath>
                </a14:m>
                <a:r>
                  <a:rPr lang="en-US" altLang="zh-CN" sz="2000" dirty="0" err="1"/>
                  <a:t>-th</a:t>
                </a:r>
                <a:r>
                  <a:rPr lang="en-US" altLang="zh-CN" sz="2000" dirty="0"/>
                  <a:t> iteration performs the following steps:</a:t>
                </a:r>
              </a:p>
              <a:p>
                <a:pPr indent="0" fontAlgn="auto">
                  <a:lnSpc>
                    <a:spcPts val="2800"/>
                  </a:lnSpc>
                </a:pPr>
                <a:r>
                  <a:rPr lang="en-US" altLang="zh-CN" sz="2000" dirty="0"/>
                  <a:t>(I)Sample  </a:t>
                </a:r>
                <a14:m>
                  <m:oMath xmlns:m="http://schemas.openxmlformats.org/officeDocument/2006/math">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𝑖</m:t>
                        </m:r>
                        <m:r>
                          <a:rPr lang="en-US" altLang="zh-CN" sz="2000" i="1" dirty="0">
                            <a:latin typeface="Cambria Math" panose="02040503050406030204" pitchFamily="18" charset="0"/>
                          </a:rPr>
                          <m:t>)</m:t>
                        </m:r>
                      </m:sup>
                    </m:sSubSup>
                  </m:oMath>
                </a14:m>
                <a:r>
                  <a:rPr lang="en-US" altLang="zh-CN" sz="2000" dirty="0"/>
                  <a:t> from the full conditional distribution </a:t>
                </a:r>
                <a14:m>
                  <m:oMath xmlns:m="http://schemas.openxmlformats.org/officeDocument/2006/math">
                    <m:r>
                      <a:rPr lang="en-US" altLang="zh-CN" sz="2000" i="1" dirty="0" smtClean="0">
                        <a:latin typeface="Cambria Math" panose="02040503050406030204" pitchFamily="18" charset="0"/>
                      </a:rPr>
                      <m:t>𝑝</m:t>
                    </m:r>
                    <m:d>
                      <m:dPr>
                        <m:ctrlPr>
                          <a:rPr lang="en-US" altLang="zh-CN" sz="2000" i="1" dirty="0" smtClean="0">
                            <a:latin typeface="Cambria Math" panose="02040503050406030204" pitchFamily="18" charset="0"/>
                          </a:rPr>
                        </m:ctrlPr>
                      </m:dPr>
                      <m:e>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𝑥</m:t>
                            </m:r>
                          </m:e>
                          <m:sub>
                            <m:r>
                              <a:rPr lang="en-US" altLang="zh-CN" sz="2000" b="0" i="1" dirty="0" smtClean="0">
                                <a:latin typeface="Cambria Math" panose="02040503050406030204" pitchFamily="18" charset="0"/>
                              </a:rPr>
                              <m:t>1</m:t>
                            </m:r>
                          </m:sub>
                        </m:sSub>
                      </m:e>
                      <m:e>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2</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−1)</m:t>
                            </m:r>
                          </m:sup>
                        </m:sSubSup>
                        <m:r>
                          <a:rPr lang="en-US" altLang="zh-CN" sz="2000" b="0" i="1" dirty="0" smtClean="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𝑘</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−1)</m:t>
                            </m:r>
                          </m:sup>
                        </m:sSubSup>
                      </m:e>
                    </m:d>
                  </m:oMath>
                </a14:m>
                <a:endParaRPr lang="en-US" altLang="zh-CN" sz="2000" dirty="0"/>
              </a:p>
              <a:p>
                <a:pPr indent="0" fontAlgn="auto">
                  <a:lnSpc>
                    <a:spcPts val="2800"/>
                  </a:lnSpc>
                </a:pPr>
                <a:endParaRPr lang="en-US" altLang="zh-CN" sz="2000" dirty="0"/>
              </a:p>
              <a:p>
                <a:pPr indent="0" fontAlgn="auto">
                  <a:lnSpc>
                    <a:spcPts val="2800"/>
                  </a:lnSpc>
                </a:pPr>
                <a:r>
                  <a:rPr lang="en-US" altLang="zh-CN" sz="2000" dirty="0"/>
                  <a:t>(j)Sample  </a:t>
                </a:r>
                <a14:m>
                  <m:oMath xmlns:m="http://schemas.openxmlformats.org/officeDocument/2006/math">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𝑗</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bSup>
                  </m:oMath>
                </a14:m>
                <a:r>
                  <a:rPr lang="en-US" altLang="zh-CN" sz="2000" dirty="0"/>
                  <a:t> from the full conditional distribution </a:t>
                </a:r>
                <a14:m>
                  <m:oMath xmlns:m="http://schemas.openxmlformats.org/officeDocument/2006/math">
                    <m:r>
                      <a:rPr lang="en-US" altLang="zh-CN" sz="2000" i="1" dirty="0">
                        <a:latin typeface="Cambria Math" panose="02040503050406030204" pitchFamily="18" charset="0"/>
                      </a:rPr>
                      <m:t>𝑝</m:t>
                    </m:r>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𝑗</m:t>
                            </m:r>
                          </m:sub>
                        </m:sSub>
                      </m:e>
                      <m:e>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bSup>
                        <m:r>
                          <a:rPr lang="en-US" altLang="zh-CN" sz="2000" i="1" dirty="0">
                            <a:latin typeface="Cambria Math" panose="02040503050406030204" pitchFamily="18" charset="0"/>
                          </a:rPr>
                          <m:t>,</m:t>
                        </m:r>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𝑗</m:t>
                            </m:r>
                            <m:r>
                              <a:rPr lang="en-US" altLang="zh-CN" sz="2000" b="0" i="1" dirty="0" smtClean="0">
                                <a:latin typeface="Cambria Math" panose="02040503050406030204" pitchFamily="18" charset="0"/>
                              </a:rPr>
                              <m:t>−1</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bSup>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𝑗</m:t>
                            </m:r>
                            <m:r>
                              <a:rPr lang="en-US" altLang="zh-CN" sz="2000" b="0" i="1" dirty="0" smtClean="0">
                                <a:latin typeface="Cambria Math" panose="02040503050406030204" pitchFamily="18" charset="0"/>
                              </a:rPr>
                              <m:t>+1</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−1)</m:t>
                            </m:r>
                          </m:sup>
                        </m:sSubSup>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𝑘</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−1)</m:t>
                            </m:r>
                          </m:sup>
                        </m:sSubSup>
                      </m:e>
                    </m:d>
                  </m:oMath>
                </a14:m>
                <a:endParaRPr lang="en-US" altLang="zh-CN" sz="2000" dirty="0"/>
              </a:p>
              <a:p>
                <a:pPr indent="0" fontAlgn="auto">
                  <a:lnSpc>
                    <a:spcPts val="2800"/>
                  </a:lnSpc>
                </a:pPr>
                <a:endParaRPr lang="en-US" altLang="zh-CN" sz="2000" dirty="0"/>
              </a:p>
              <a:p>
                <a:pPr indent="0" fontAlgn="auto">
                  <a:lnSpc>
                    <a:spcPts val="2800"/>
                  </a:lnSpc>
                </a:pPr>
                <a:r>
                  <a:rPr lang="en-US" altLang="zh-CN" sz="2000" dirty="0"/>
                  <a:t>(k)Sample  </a:t>
                </a:r>
                <a14:m>
                  <m:oMath xmlns:m="http://schemas.openxmlformats.org/officeDocument/2006/math">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𝑘</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bSup>
                  </m:oMath>
                </a14:m>
                <a:r>
                  <a:rPr lang="en-US" altLang="zh-CN" sz="2000" dirty="0"/>
                  <a:t> from the full conditional distribution </a:t>
                </a:r>
                <a14:m>
                  <m:oMath xmlns:m="http://schemas.openxmlformats.org/officeDocument/2006/math">
                    <m:r>
                      <a:rPr lang="en-US" altLang="zh-CN" sz="2000" i="1" dirty="0">
                        <a:latin typeface="Cambria Math" panose="02040503050406030204" pitchFamily="18" charset="0"/>
                      </a:rPr>
                      <m:t>𝑝</m:t>
                    </m:r>
                    <m:d>
                      <m:dPr>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b="0" i="1" dirty="0" smtClean="0">
                                <a:latin typeface="Cambria Math" panose="02040503050406030204" pitchFamily="18" charset="0"/>
                              </a:rPr>
                              <m:t>𝑘</m:t>
                            </m:r>
                          </m:sub>
                        </m:sSub>
                      </m:e>
                      <m:e>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bSup>
                        <m:r>
                          <a:rPr lang="en-US" altLang="zh-CN" sz="2000" i="1" dirty="0">
                            <a:latin typeface="Cambria Math" panose="02040503050406030204" pitchFamily="18" charset="0"/>
                          </a:rPr>
                          <m:t>,</m:t>
                        </m:r>
                        <m:r>
                          <a:rPr lang="en-US" altLang="zh-CN" sz="2000" i="1" dirty="0" smtClean="0">
                            <a:latin typeface="Cambria Math" panose="02040503050406030204" pitchFamily="18" charset="0"/>
                          </a:rPr>
                          <m:t> </m:t>
                        </m:r>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𝑘</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bSup>
                      </m:e>
                    </m:d>
                  </m:oMath>
                </a14:m>
                <a:endParaRPr lang="en-US" altLang="zh-CN" sz="2000" dirty="0"/>
              </a:p>
              <a:p>
                <a:pPr indent="0" fontAlgn="auto">
                  <a:lnSpc>
                    <a:spcPts val="2800"/>
                  </a:lnSpc>
                </a:pPr>
                <a:r>
                  <a:rPr lang="en-US" altLang="zh-CN" sz="2000" dirty="0"/>
                  <a:t>Obtain the </a:t>
                </a:r>
                <a14:m>
                  <m:oMath xmlns:m="http://schemas.openxmlformats.org/officeDocument/2006/math">
                    <m:r>
                      <a:rPr lang="en-US" altLang="zh-CN" sz="2000" i="1" dirty="0" smtClean="0">
                        <a:latin typeface="Cambria Math" panose="02040503050406030204" pitchFamily="18" charset="0"/>
                      </a:rPr>
                      <m:t>𝑖</m:t>
                    </m:r>
                  </m:oMath>
                </a14:m>
                <a:r>
                  <a:rPr lang="en-US" altLang="zh-CN" sz="2000" dirty="0"/>
                  <a:t>-</a:t>
                </a:r>
                <a:r>
                  <a:rPr lang="en-US" altLang="zh-CN" sz="2000" dirty="0" err="1"/>
                  <a:t>th</a:t>
                </a:r>
                <a:r>
                  <a:rPr lang="en-US" altLang="zh-CN" sz="2000" dirty="0"/>
                  <a:t> iteration value</a:t>
                </a:r>
              </a:p>
              <a:p>
                <a:pPr indent="0" fontAlgn="auto">
                  <a:lnSpc>
                    <a:spcPts val="2800"/>
                  </a:lnSpc>
                </a:pPr>
                <a:r>
                  <a:rPr lang="en-US" altLang="zh-CN" sz="2000" dirty="0"/>
                  <a:t>Obtain the sample set</a:t>
                </a:r>
              </a:p>
              <a:p>
                <a:pPr indent="0" fontAlgn="auto">
                  <a:lnSpc>
                    <a:spcPts val="2800"/>
                  </a:lnSpc>
                </a:pPr>
                <a:r>
                  <a:rPr lang="en-US" altLang="zh-CN" sz="2000" dirty="0"/>
                  <a:t>Calculate</a:t>
                </a:r>
              </a:p>
              <a:p>
                <a:pPr indent="0" fontAlgn="auto">
                  <a:lnSpc>
                    <a:spcPts val="2800"/>
                  </a:lnSpc>
                </a:pPr>
                <a:endParaRPr lang="en-US" altLang="zh-CN" sz="20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697335" y="1133048"/>
                <a:ext cx="11675535" cy="5836285"/>
              </a:xfrm>
              <a:prstGeom prst="rect">
                <a:avLst/>
              </a:prstGeom>
              <a:blipFill rotWithShape="1">
                <a:blip r:embed="rId2"/>
                <a:stretch>
                  <a:fillRect l="-1" t="-4" r="5"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038600" y="5977255"/>
                <a:ext cx="4838065" cy="9334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𝑓</m:t>
                          </m:r>
                        </m:e>
                        <m:sub>
                          <m:r>
                            <a:rPr lang="en-US" altLang="zh-CN" sz="2000" i="1">
                              <a:latin typeface="Cambria Math" panose="02040503050406030204" pitchFamily="18" charset="0"/>
                            </a:rPr>
                            <m:t>𝑚𝑛</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r>
                            <a:rPr lang="en-US" altLang="zh-CN" sz="2000" i="1">
                              <a:latin typeface="Cambria Math" panose="02040503050406030204" pitchFamily="18" charset="0"/>
                            </a:rPr>
                            <m:t>−</m:t>
                          </m:r>
                          <m:r>
                            <a:rPr lang="en-US" altLang="zh-CN" sz="2000" i="1">
                              <a:latin typeface="Cambria Math" panose="02040503050406030204" pitchFamily="18" charset="0"/>
                            </a:rPr>
                            <m:t>𝑚</m:t>
                          </m:r>
                        </m:den>
                      </m:f>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m:t>
                          </m:r>
                          <m:r>
                            <a:rPr lang="en-US" altLang="zh-CN" sz="2000" i="1">
                              <a:latin typeface="Cambria Math" panose="02040503050406030204" pitchFamily="18" charset="0"/>
                            </a:rPr>
                            <m:t>𝑚</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d>
                        </m:e>
                      </m:nary>
                    </m:oMath>
                  </m:oMathPara>
                </a14:m>
                <a:endParaRPr lang="en-US" altLang="zh-CN" sz="2000" i="1" dirty="0">
                  <a:latin typeface="Cambria Math" panose="02040503050406030204" pitchFamily="18"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038600" y="5977255"/>
                <a:ext cx="4838065" cy="933450"/>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556635" y="5817870"/>
                <a:ext cx="3587750" cy="3987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𝑚</m:t>
                          </m:r>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𝑚</m:t>
                          </m:r>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𝑛</m:t>
                          </m:r>
                        </m:sub>
                      </m:sSub>
                      <m:r>
                        <a:rPr lang="en-US" altLang="zh-CN" sz="2000" i="1" dirty="0">
                          <a:latin typeface="Cambria Math" panose="02040503050406030204" pitchFamily="18" charset="0"/>
                          <a:ea typeface="MS Mincho" charset="0"/>
                          <a:cs typeface="Cambria Math" panose="02040503050406030204" pitchFamily="18" charset="0"/>
                        </a:rPr>
                        <m:t>}</m:t>
                      </m:r>
                    </m:oMath>
                  </m:oMathPara>
                </a14:m>
                <a:endParaRPr lang="en-US" altLang="zh-CN" sz="2000" i="1" dirty="0">
                  <a:latin typeface="Cambria Math" panose="02040503050406030204" pitchFamily="18" charset="0"/>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556635" y="5817870"/>
                <a:ext cx="3587750" cy="39878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4330065" y="5388610"/>
                <a:ext cx="3860800" cy="4743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rPr>
                          </m:ctrlPr>
                        </m:sSupPr>
                        <m:e>
                          <m:r>
                            <a:rPr lang="en-US" altLang="zh-CN" sz="2000" i="1" dirty="0">
                              <a:latin typeface="Cambria Math" panose="02040503050406030204" pitchFamily="18" charset="0"/>
                            </a:rPr>
                            <m:t>𝑥</m:t>
                          </m:r>
                        </m:e>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p>
                      <m:r>
                        <a:rPr lang="en-US" altLang="zh-CN" sz="2000" i="1" dirty="0">
                          <a:latin typeface="Cambria Math" panose="02040503050406030204" pitchFamily="18" charset="0"/>
                        </a:rPr>
                        <m:t> = (</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bSup>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2</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bSup>
                      <m:r>
                        <a:rPr lang="en-US" altLang="zh-CN" sz="2000" i="1" dirty="0">
                          <a:latin typeface="Cambria Math" panose="02040503050406030204" pitchFamily="18" charset="0"/>
                        </a:rPr>
                        <m:t>,…,</m:t>
                      </m:r>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𝑘</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sup>
                      </m:sSubSup>
                      <m:r>
                        <a:rPr lang="en-US" altLang="zh-CN" sz="2000" i="1" dirty="0">
                          <a:latin typeface="Cambria Math" panose="02040503050406030204" pitchFamily="18" charset="0"/>
                        </a:rPr>
                        <m:t>)</m:t>
                      </m:r>
                      <m:r>
                        <a:rPr lang="en-US" altLang="zh-CN" sz="2000" i="1" baseline="30000" dirty="0">
                          <a:latin typeface="Cambria Math" panose="02040503050406030204" pitchFamily="18" charset="0"/>
                        </a:rPr>
                        <m:t>𝑇</m:t>
                      </m:r>
                    </m:oMath>
                  </m:oMathPara>
                </a14:m>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330065" y="5388610"/>
                <a:ext cx="3860800" cy="474345"/>
              </a:xfrm>
              <a:prstGeom prst="rect">
                <a:avLst/>
              </a:prstGeom>
              <a:blipFill rotWithShape="1">
                <a:blip r:embed="rId5"/>
                <a:stretch>
                  <a:fillRect t="-3748"/>
                </a:stretch>
              </a:blipFill>
            </p:spPr>
            <p:txBody>
              <a:bodyPr/>
              <a:lstStyle/>
              <a:p>
                <a:r>
                  <a:rPr lang="zh-CN" altLang="en-US">
                    <a:noFill/>
                  </a:rPr>
                  <a:t> </a:t>
                </a:r>
              </a:p>
            </p:txBody>
          </p:sp>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525" y="419735"/>
            <a:ext cx="10721340"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unsupervised algorithm in computational chemistry</a:t>
            </a:r>
            <a:endParaRPr lang="en-US" altLang="zh-CN" sz="2400" b="0" i="0" u="none" strike="noStrike" baseline="0">
              <a:solidFill>
                <a:schemeClr val="accent6">
                  <a:lumMod val="75000"/>
                </a:schemeClr>
              </a:solidFill>
              <a:latin typeface="+mj-ea"/>
              <a:ea typeface="+mj-ea"/>
            </a:endParaRPr>
          </a:p>
        </p:txBody>
      </p:sp>
      <p:pic>
        <p:nvPicPr>
          <p:cNvPr id="6" name="图片 5"/>
          <p:cNvPicPr>
            <a:picLocks noChangeAspect="1"/>
          </p:cNvPicPr>
          <p:nvPr/>
        </p:nvPicPr>
        <p:blipFill>
          <a:blip r:embed="rId2"/>
          <a:stretch>
            <a:fillRect/>
          </a:stretch>
        </p:blipFill>
        <p:spPr>
          <a:xfrm>
            <a:off x="5967847" y="2994068"/>
            <a:ext cx="2423082" cy="2977181"/>
          </a:xfrm>
          <a:prstGeom prst="rect">
            <a:avLst/>
          </a:prstGeom>
        </p:spPr>
      </p:pic>
      <p:sp>
        <p:nvSpPr>
          <p:cNvPr id="11" name="文本框 10"/>
          <p:cNvSpPr txBox="1"/>
          <p:nvPr/>
        </p:nvSpPr>
        <p:spPr>
          <a:xfrm>
            <a:off x="7455877" y="6400799"/>
            <a:ext cx="4102100" cy="398780"/>
          </a:xfrm>
          <a:prstGeom prst="rect">
            <a:avLst/>
          </a:prstGeom>
          <a:noFill/>
        </p:spPr>
        <p:txBody>
          <a:bodyPr wrap="none" rtlCol="0">
            <a:spAutoFit/>
          </a:bodyPr>
          <a:lstStyle/>
          <a:p>
            <a:r>
              <a:rPr lang="en-US" altLang="zh-CN" sz="2000" dirty="0"/>
              <a:t>DOI: 10.1038/s42004-024-01217-z</a:t>
            </a:r>
          </a:p>
        </p:txBody>
      </p:sp>
      <p:sp>
        <p:nvSpPr>
          <p:cNvPr id="13" name="文本框 12"/>
          <p:cNvSpPr txBox="1"/>
          <p:nvPr/>
        </p:nvSpPr>
        <p:spPr>
          <a:xfrm>
            <a:off x="1170940" y="735965"/>
            <a:ext cx="9940925" cy="808990"/>
          </a:xfrm>
          <a:prstGeom prst="rect">
            <a:avLst/>
          </a:prstGeom>
          <a:noFill/>
        </p:spPr>
        <p:txBody>
          <a:bodyPr wrap="square">
            <a:spAutoFit/>
          </a:bodyPr>
          <a:lstStyle/>
          <a:p>
            <a:pPr indent="0" fontAlgn="auto">
              <a:lnSpc>
                <a:spcPts val="2800"/>
              </a:lnSpc>
            </a:pPr>
            <a:r>
              <a:rPr lang="en-US" altLang="zh-CN" sz="2000" dirty="0"/>
              <a:t>Unsupervised manifold embedding to encode molecular quantum information for supervised learning of chemical data</a:t>
            </a:r>
          </a:p>
        </p:txBody>
      </p:sp>
      <p:sp>
        <p:nvSpPr>
          <p:cNvPr id="15" name="文本框 14"/>
          <p:cNvSpPr txBox="1"/>
          <p:nvPr/>
        </p:nvSpPr>
        <p:spPr>
          <a:xfrm>
            <a:off x="1170940" y="1368425"/>
            <a:ext cx="9392285" cy="808990"/>
          </a:xfrm>
          <a:prstGeom prst="rect">
            <a:avLst/>
          </a:prstGeom>
          <a:noFill/>
        </p:spPr>
        <p:txBody>
          <a:bodyPr wrap="square">
            <a:spAutoFit/>
          </a:bodyPr>
          <a:lstStyle/>
          <a:p>
            <a:pPr indent="0" fontAlgn="auto">
              <a:lnSpc>
                <a:spcPts val="2800"/>
              </a:lnSpc>
            </a:pPr>
            <a:r>
              <a:rPr lang="en-US" altLang="zh-CN" sz="2000" dirty="0"/>
              <a:t>Originated from our earlier studies of evaluating molecular interactions with local hardness and softness quantities within the CDFT framework</a:t>
            </a:r>
          </a:p>
        </p:txBody>
      </p:sp>
      <p:sp>
        <p:nvSpPr>
          <p:cNvPr id="17" name="文本框 16"/>
          <p:cNvSpPr txBox="1"/>
          <p:nvPr/>
        </p:nvSpPr>
        <p:spPr>
          <a:xfrm>
            <a:off x="1170940" y="2197100"/>
            <a:ext cx="9998710" cy="808990"/>
          </a:xfrm>
          <a:prstGeom prst="rect">
            <a:avLst/>
          </a:prstGeom>
          <a:noFill/>
        </p:spPr>
        <p:txBody>
          <a:bodyPr wrap="square">
            <a:spAutoFit/>
          </a:bodyPr>
          <a:lstStyle/>
          <a:p>
            <a:pPr indent="0" fontAlgn="auto">
              <a:lnSpc>
                <a:spcPts val="2800"/>
              </a:lnSpc>
            </a:pPr>
            <a:r>
              <a:rPr lang="en-US" altLang="zh-CN" sz="2000" dirty="0"/>
              <a:t>Unsupervised learning of manifold embedding and quantum mechanical evaluation of electronic quantities within the framework of the HSAB principle and CDFT</a:t>
            </a:r>
          </a:p>
        </p:txBody>
      </p:sp>
      <p:sp>
        <p:nvSpPr>
          <p:cNvPr id="19" name="文本框 18"/>
          <p:cNvSpPr txBox="1"/>
          <p:nvPr/>
        </p:nvSpPr>
        <p:spPr>
          <a:xfrm>
            <a:off x="56515" y="6257925"/>
            <a:ext cx="7174230" cy="398780"/>
          </a:xfrm>
          <a:prstGeom prst="rect">
            <a:avLst/>
          </a:prstGeom>
          <a:noFill/>
        </p:spPr>
        <p:txBody>
          <a:bodyPr wrap="square">
            <a:spAutoFit/>
          </a:bodyPr>
          <a:lstStyle/>
          <a:p>
            <a:r>
              <a:rPr lang="en-US" altLang="zh-CN" sz="2000" dirty="0"/>
              <a:t>Illustration of dimensionality reduction of molecular surface</a:t>
            </a:r>
          </a:p>
        </p:txBody>
      </p:sp>
      <p:pic>
        <p:nvPicPr>
          <p:cNvPr id="21" name="图片 20"/>
          <p:cNvPicPr>
            <a:picLocks noChangeAspect="1"/>
          </p:cNvPicPr>
          <p:nvPr/>
        </p:nvPicPr>
        <p:blipFill>
          <a:blip r:embed="rId3"/>
          <a:stretch>
            <a:fillRect/>
          </a:stretch>
        </p:blipFill>
        <p:spPr>
          <a:xfrm>
            <a:off x="1355763" y="3025470"/>
            <a:ext cx="3656851" cy="307567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525" y="285750"/>
            <a:ext cx="11025505"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unsupervised algorithm in computational chemistry</a:t>
            </a:r>
            <a:endParaRPr lang="en-US" altLang="zh-CN" sz="2400" b="0" i="0" u="none" strike="noStrike" baseline="0">
              <a:solidFill>
                <a:schemeClr val="accent6">
                  <a:lumMod val="75000"/>
                </a:schemeClr>
              </a:solidFill>
              <a:latin typeface="+mj-ea"/>
              <a:ea typeface="+mj-ea"/>
            </a:endParaRPr>
          </a:p>
        </p:txBody>
      </p:sp>
      <p:pic>
        <p:nvPicPr>
          <p:cNvPr id="4" name="图片 3"/>
          <p:cNvPicPr>
            <a:picLocks noChangeAspect="1"/>
          </p:cNvPicPr>
          <p:nvPr/>
        </p:nvPicPr>
        <p:blipFill>
          <a:blip r:embed="rId2"/>
          <a:stretch>
            <a:fillRect/>
          </a:stretch>
        </p:blipFill>
        <p:spPr>
          <a:xfrm>
            <a:off x="2200094" y="746242"/>
            <a:ext cx="6658861" cy="4996184"/>
          </a:xfrm>
          <a:prstGeom prst="rect">
            <a:avLst/>
          </a:prstGeom>
        </p:spPr>
      </p:pic>
      <p:sp>
        <p:nvSpPr>
          <p:cNvPr id="10" name="文本框 9"/>
          <p:cNvSpPr txBox="1"/>
          <p:nvPr/>
        </p:nvSpPr>
        <p:spPr>
          <a:xfrm>
            <a:off x="7455877" y="6400799"/>
            <a:ext cx="4102100" cy="398780"/>
          </a:xfrm>
          <a:prstGeom prst="rect">
            <a:avLst/>
          </a:prstGeom>
          <a:noFill/>
        </p:spPr>
        <p:txBody>
          <a:bodyPr wrap="none" rtlCol="0">
            <a:spAutoFit/>
          </a:bodyPr>
          <a:lstStyle/>
          <a:p>
            <a:r>
              <a:rPr lang="en-US" altLang="zh-CN" sz="2000" dirty="0"/>
              <a:t>DOI: 10.1038/s42004-024-01217-z</a:t>
            </a:r>
          </a:p>
        </p:txBody>
      </p:sp>
      <p:sp>
        <p:nvSpPr>
          <p:cNvPr id="12" name="文本框 11"/>
          <p:cNvSpPr txBox="1"/>
          <p:nvPr/>
        </p:nvSpPr>
        <p:spPr>
          <a:xfrm>
            <a:off x="1100455" y="5833745"/>
            <a:ext cx="8257540" cy="398780"/>
          </a:xfrm>
          <a:prstGeom prst="rect">
            <a:avLst/>
          </a:prstGeom>
          <a:noFill/>
        </p:spPr>
        <p:txBody>
          <a:bodyPr wrap="square">
            <a:spAutoFit/>
          </a:bodyPr>
          <a:lstStyle/>
          <a:p>
            <a:r>
              <a:rPr lang="en-US" altLang="zh-CN" dirty="0"/>
              <a:t> </a:t>
            </a:r>
            <a:r>
              <a:rPr lang="en-US" altLang="zh-CN" sz="2000" dirty="0"/>
              <a:t>Deep-learning results by cut Hirshfeld surface MEMS of 133 molecules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Clustering</a:t>
            </a:r>
          </a:p>
        </p:txBody>
      </p:sp>
      <p:sp>
        <p:nvSpPr>
          <p:cNvPr id="9" name="文本框 8"/>
          <p:cNvSpPr txBox="1"/>
          <p:nvPr/>
        </p:nvSpPr>
        <p:spPr>
          <a:xfrm>
            <a:off x="752444" y="2504941"/>
            <a:ext cx="6096000" cy="398780"/>
          </a:xfrm>
          <a:prstGeom prst="rect">
            <a:avLst/>
          </a:prstGeom>
          <a:noFill/>
        </p:spPr>
        <p:txBody>
          <a:bodyPr wrap="square">
            <a:spAutoFit/>
          </a:bodyPr>
          <a:lstStyle/>
          <a:p>
            <a:r>
              <a:rPr lang="en-US" altLang="zh-CN" sz="2000" dirty="0">
                <a:latin typeface="+mn-ea"/>
              </a:rPr>
              <a:t>Kernel : Distance Metric,</a:t>
            </a:r>
            <a:r>
              <a:rPr lang="zh-CN" altLang="en-US" sz="2000" dirty="0">
                <a:latin typeface="+mn-ea"/>
              </a:rPr>
              <a:t> </a:t>
            </a:r>
            <a:r>
              <a:rPr lang="en-US" altLang="zh-CN" sz="2000" dirty="0" err="1">
                <a:latin typeface="+mn-ea"/>
              </a:rPr>
              <a:t>d</a:t>
            </a:r>
            <a:r>
              <a:rPr lang="en-US" altLang="zh-CN" sz="2000" baseline="-25000" dirty="0" err="1">
                <a:latin typeface="+mn-ea"/>
              </a:rPr>
              <a:t>ij</a:t>
            </a:r>
            <a:r>
              <a:rPr lang="en-US" altLang="zh-CN" sz="1800" b="0" i="0" u="none" strike="noStrike" baseline="0" dirty="0">
                <a:latin typeface="CMSSBX10"/>
              </a:rPr>
              <a:t> </a:t>
            </a:r>
          </a:p>
        </p:txBody>
      </p:sp>
      <mc:AlternateContent xmlns:mc="http://schemas.openxmlformats.org/markup-compatibility/2006" xmlns:a14="http://schemas.microsoft.com/office/drawing/2010/main">
        <mc:Choice Requires="a14">
          <p:sp>
            <p:nvSpPr>
              <p:cNvPr id="10" name="文本框 9"/>
              <p:cNvSpPr txBox="1"/>
              <p:nvPr/>
            </p:nvSpPr>
            <p:spPr>
              <a:xfrm>
                <a:off x="752445" y="2903984"/>
                <a:ext cx="6400829" cy="682625"/>
              </a:xfrm>
              <a:prstGeom prst="rect">
                <a:avLst/>
              </a:prstGeom>
              <a:noFill/>
            </p:spPr>
            <p:txBody>
              <a:bodyPr wrap="square">
                <a:spAutoFit/>
              </a:bodyPr>
              <a:lstStyle/>
              <a:p>
                <a:r>
                  <a:rPr lang="en-US" altLang="zh-CN" sz="2000" b="0" i="0" u="none" strike="noStrike" baseline="0" dirty="0">
                    <a:latin typeface="+mn-ea"/>
                    <a:cs typeface="+mn-ea"/>
                  </a:rPr>
                  <a:t>Minkowski </a:t>
                </a:r>
                <a:r>
                  <a:rPr lang="en-US" altLang="zh-CN" sz="2000" dirty="0">
                    <a:latin typeface="+mn-ea"/>
                    <a:cs typeface="+mn-ea"/>
                  </a:rPr>
                  <a:t>D</a:t>
                </a:r>
                <a:r>
                  <a:rPr lang="en-US" altLang="zh-CN" sz="2000" b="0" i="0" u="none" strike="noStrike" baseline="0" dirty="0">
                    <a:latin typeface="+mn-ea"/>
                    <a:cs typeface="+mn-ea"/>
                  </a:rPr>
                  <a:t>istance</a:t>
                </a:r>
                <a:r>
                  <a:rPr lang="en-US" altLang="zh-CN" sz="2000" dirty="0">
                    <a:latin typeface="+mn-ea"/>
                    <a:cs typeface="+mn-ea"/>
                  </a:rPr>
                  <a:t> :</a:t>
                </a:r>
                <a14:m>
                  <m:oMath xmlns:m="http://schemas.openxmlformats.org/officeDocument/2006/math">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𝑑</m:t>
                        </m:r>
                      </m:e>
                      <m:sub>
                        <m:r>
                          <a:rPr lang="en-US" altLang="zh-CN" sz="2000" b="0" i="1" smtClean="0">
                            <a:latin typeface="Cambria Math" panose="02040503050406030204" pitchFamily="18" charset="0"/>
                            <a:cs typeface="Cambria Math" panose="02040503050406030204" pitchFamily="18" charset="0"/>
                          </a:rPr>
                          <m:t>𝑖𝑗</m:t>
                        </m:r>
                      </m:sub>
                    </m:sSub>
                    <m:r>
                      <a:rPr lang="en-US" altLang="zh-CN" sz="2000" i="1" smtClean="0">
                        <a:latin typeface="Cambria Math" panose="02040503050406030204" pitchFamily="18" charset="0"/>
                        <a:ea typeface="MS Mincho" charset="0"/>
                        <a:cs typeface="Cambria Math" panose="02040503050406030204" pitchFamily="18" charset="0"/>
                      </a:rPr>
                      <m:t>=</m:t>
                    </m:r>
                    <m:sSup>
                      <m:sSupPr>
                        <m:ctrlPr>
                          <a:rPr lang="en-US" altLang="zh-CN" sz="2000" i="1" smtClean="0">
                            <a:latin typeface="Cambria Math" panose="02040503050406030204" pitchFamily="18" charset="0"/>
                            <a:cs typeface="Cambria Math" panose="02040503050406030204" pitchFamily="18" charset="0"/>
                          </a:rPr>
                        </m:ctrlPr>
                      </m:sSupPr>
                      <m:e>
                        <m:d>
                          <m:dPr>
                            <m:ctrlPr>
                              <a:rPr lang="en-US" altLang="zh-CN" sz="2000" i="1" smtClean="0">
                                <a:latin typeface="Cambria Math" panose="02040503050406030204" pitchFamily="18" charset="0"/>
                                <a:cs typeface="Cambria Math" panose="02040503050406030204" pitchFamily="18" charset="0"/>
                              </a:rPr>
                            </m:ctrlPr>
                          </m:dPr>
                          <m:e>
                            <m:nary>
                              <m:naryPr>
                                <m:chr m:val="∑"/>
                                <m:ctrlPr>
                                  <a:rPr lang="en-US" altLang="zh-CN" sz="2000" i="1" smtClean="0">
                                    <a:latin typeface="Cambria Math" panose="02040503050406030204" pitchFamily="18" charset="0"/>
                                    <a:cs typeface="Cambria Math" panose="02040503050406030204" pitchFamily="18" charset="0"/>
                                  </a:rPr>
                                </m:ctrlPr>
                              </m:naryPr>
                              <m:sub>
                                <m:r>
                                  <m:rPr>
                                    <m:brk m:alnAt="23"/>
                                  </m:rPr>
                                  <a:rPr lang="en-US" altLang="zh-CN" sz="2000" b="0" i="1" smtClean="0">
                                    <a:latin typeface="Cambria Math" panose="02040503050406030204" pitchFamily="18" charset="0"/>
                                    <a:cs typeface="Cambria Math" panose="02040503050406030204" pitchFamily="18" charset="0"/>
                                  </a:rPr>
                                  <m:t>𝑘</m:t>
                                </m:r>
                                <m:r>
                                  <a:rPr lang="en-US" altLang="zh-CN" sz="2000" b="0" i="1" smtClean="0">
                                    <a:latin typeface="Cambria Math" panose="02040503050406030204" pitchFamily="18" charset="0"/>
                                    <a:ea typeface="MS Mincho" charset="0"/>
                                    <a:cs typeface="Cambria Math" panose="02040503050406030204" pitchFamily="18" charset="0"/>
                                  </a:rPr>
                                  <m:t>=1</m:t>
                                </m:r>
                              </m:sub>
                              <m:sup>
                                <m:r>
                                  <a:rPr lang="en-US" altLang="zh-CN" sz="2000" b="0" i="1" smtClean="0">
                                    <a:latin typeface="Cambria Math" panose="02040503050406030204" pitchFamily="18" charset="0"/>
                                    <a:cs typeface="Cambria Math" panose="02040503050406030204" pitchFamily="18" charset="0"/>
                                  </a:rPr>
                                  <m:t>𝑚</m:t>
                                </m:r>
                              </m:sup>
                              <m:e>
                                <m:sSup>
                                  <m:sSupPr>
                                    <m:ctrlPr>
                                      <a:rPr lang="en-US" altLang="zh-CN" sz="2000" i="1" smtClean="0">
                                        <a:latin typeface="Cambria Math" panose="02040503050406030204" pitchFamily="18" charset="0"/>
                                        <a:cs typeface="Cambria Math" panose="02040503050406030204" pitchFamily="18" charset="0"/>
                                      </a:rPr>
                                    </m:ctrlPr>
                                  </m:sSupPr>
                                  <m:e>
                                    <m:d>
                                      <m:dPr>
                                        <m:begChr m:val="|"/>
                                        <m:endChr m:val="|"/>
                                        <m:ctrlPr>
                                          <a:rPr lang="en-US" altLang="zh-CN" sz="2000" i="1" smtClean="0">
                                            <a:latin typeface="Cambria Math" panose="02040503050406030204" pitchFamily="18" charset="0"/>
                                            <a:cs typeface="Cambria Math" panose="02040503050406030204" pitchFamily="18" charset="0"/>
                                          </a:rPr>
                                        </m:ctrlPr>
                                      </m:dPr>
                                      <m:e>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𝑘𝑖</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𝑘𝑗</m:t>
                                            </m:r>
                                          </m:sub>
                                        </m:sSub>
                                      </m:e>
                                    </m:d>
                                  </m:e>
                                  <m:sup>
                                    <m:r>
                                      <a:rPr lang="en-US" altLang="zh-CN" sz="2000" b="0" i="1" smtClean="0">
                                        <a:latin typeface="Cambria Math" panose="02040503050406030204" pitchFamily="18" charset="0"/>
                                        <a:cs typeface="Cambria Math" panose="02040503050406030204" pitchFamily="18" charset="0"/>
                                      </a:rPr>
                                      <m:t>𝑝</m:t>
                                    </m:r>
                                  </m:sup>
                                </m:sSup>
                              </m:e>
                            </m:nary>
                          </m:e>
                        </m:d>
                      </m:e>
                      <m:sup>
                        <m:box>
                          <m:boxPr>
                            <m:ctrlPr>
                              <a:rPr lang="en-US" altLang="zh-CN" sz="2000" i="1" smtClean="0">
                                <a:latin typeface="Cambria Math" panose="02040503050406030204" pitchFamily="18" charset="0"/>
                                <a:cs typeface="Cambria Math" panose="02040503050406030204" pitchFamily="18" charset="0"/>
                              </a:rPr>
                            </m:ctrlPr>
                          </m:boxPr>
                          <m:e>
                            <m:argPr>
                              <m:argSz m:val="-1"/>
                            </m:argPr>
                            <m:f>
                              <m:fPr>
                                <m:ctrlPr>
                                  <a:rPr lang="en-US" altLang="zh-CN" sz="2000" i="1" smtClean="0">
                                    <a:latin typeface="Cambria Math" panose="02040503050406030204" pitchFamily="18" charset="0"/>
                                    <a:cs typeface="Cambria Math" panose="02040503050406030204" pitchFamily="18" charset="0"/>
                                  </a:rPr>
                                </m:ctrlPr>
                              </m:fPr>
                              <m:num>
                                <m:r>
                                  <a:rPr lang="en-US" altLang="zh-CN" sz="2000" b="0" i="1" smtClean="0">
                                    <a:latin typeface="Cambria Math" panose="02040503050406030204" pitchFamily="18" charset="0"/>
                                    <a:ea typeface="MS Mincho" charset="0"/>
                                    <a:cs typeface="Cambria Math" panose="02040503050406030204" pitchFamily="18" charset="0"/>
                                  </a:rPr>
                                  <m:t>1</m:t>
                                </m:r>
                              </m:num>
                              <m:den>
                                <m:r>
                                  <a:rPr lang="en-US" altLang="zh-CN" sz="2000" b="0" i="1" smtClean="0">
                                    <a:latin typeface="Cambria Math" panose="02040503050406030204" pitchFamily="18" charset="0"/>
                                    <a:cs typeface="Cambria Math" panose="02040503050406030204" pitchFamily="18" charset="0"/>
                                  </a:rPr>
                                  <m:t>𝑝</m:t>
                                </m:r>
                              </m:den>
                            </m:f>
                          </m:e>
                        </m:box>
                      </m:sup>
                    </m:sSup>
                  </m:oMath>
                </a14:m>
                <a:endParaRPr lang="en-US" altLang="zh-CN" sz="2000" b="0" i="1" u="none" strike="noStrike" baseline="0" dirty="0">
                  <a:latin typeface="Cambria Math" panose="02040503050406030204" pitchFamily="18" charset="0"/>
                  <a:cs typeface="Cambria Math" panose="02040503050406030204" pitchFamily="18" charset="0"/>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752445" y="2903984"/>
                <a:ext cx="6400829" cy="682625"/>
              </a:xfrm>
              <a:prstGeom prst="rect">
                <a:avLst/>
              </a:prstGeom>
              <a:blipFill rotWithShape="1">
                <a:blip r:embed="rId2"/>
                <a:stretch>
                  <a:fillRect l="-9" t="-19" r="10"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52444" y="3594838"/>
                <a:ext cx="6400829" cy="1886585"/>
              </a:xfrm>
              <a:prstGeom prst="rect">
                <a:avLst/>
              </a:prstGeom>
              <a:noFill/>
            </p:spPr>
            <p:txBody>
              <a:bodyPr wrap="square">
                <a:spAutoFit/>
              </a:bodyPr>
              <a:lstStyle/>
              <a:p>
                <a:pPr indent="0" fontAlgn="auto">
                  <a:lnSpc>
                    <a:spcPts val="2800"/>
                  </a:lnSpc>
                </a:pPr>
                <a:r>
                  <a:rPr lang="en-US" altLang="zh-CN" sz="2000" dirty="0">
                    <a:latin typeface="+mn-ea"/>
                    <a:cs typeface="+mn-ea"/>
                  </a:rPr>
                  <a:t>p = 2, </a:t>
                </a:r>
                <a:r>
                  <a:rPr lang="en-US" altLang="zh-CN" sz="2000" b="0" i="0" u="none" strike="noStrike" baseline="0" dirty="0">
                    <a:latin typeface="+mn-ea"/>
                    <a:cs typeface="+mn-ea"/>
                  </a:rPr>
                  <a:t>Euclidean </a:t>
                </a:r>
                <a:r>
                  <a:rPr lang="en-US" altLang="zh-CN" sz="2000" dirty="0">
                    <a:latin typeface="+mn-ea"/>
                    <a:cs typeface="+mn-ea"/>
                  </a:rPr>
                  <a:t>D</a:t>
                </a:r>
                <a:r>
                  <a:rPr lang="en-US" altLang="zh-CN" sz="2000" b="0" i="0" u="none" strike="noStrike" baseline="0" dirty="0">
                    <a:latin typeface="+mn-ea"/>
                    <a:cs typeface="+mn-ea"/>
                  </a:rPr>
                  <a:t>istance</a:t>
                </a:r>
                <a:r>
                  <a:rPr lang="en-US" altLang="zh-CN" sz="2000" dirty="0">
                    <a:latin typeface="+mn-ea"/>
                    <a:cs typeface="+mn-ea"/>
                  </a:rPr>
                  <a:t> : </a:t>
                </a:r>
                <a14:m>
                  <m:oMath xmlns:m="http://schemas.openxmlformats.org/officeDocument/2006/math">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𝑑</m:t>
                        </m:r>
                      </m:e>
                      <m:sub>
                        <m:r>
                          <a:rPr lang="en-US" altLang="zh-CN" sz="2000" b="0" i="1" smtClean="0">
                            <a:latin typeface="Cambria Math" panose="02040503050406030204" pitchFamily="18" charset="0"/>
                            <a:cs typeface="Cambria Math" panose="02040503050406030204" pitchFamily="18" charset="0"/>
                          </a:rPr>
                          <m:t>𝑖𝑗</m:t>
                        </m:r>
                      </m:sub>
                    </m:sSub>
                    <m:r>
                      <a:rPr lang="en-US" altLang="zh-CN" sz="2000" i="1" smtClean="0">
                        <a:latin typeface="Cambria Math" panose="02040503050406030204" pitchFamily="18" charset="0"/>
                        <a:ea typeface="MS Mincho" charset="0"/>
                        <a:cs typeface="Cambria Math" panose="02040503050406030204" pitchFamily="18" charset="0"/>
                      </a:rPr>
                      <m:t>=</m:t>
                    </m:r>
                    <m:sSup>
                      <m:sSupPr>
                        <m:ctrlPr>
                          <a:rPr lang="en-US" altLang="zh-CN" sz="2000" i="1" smtClean="0">
                            <a:latin typeface="Cambria Math" panose="02040503050406030204" pitchFamily="18" charset="0"/>
                            <a:cs typeface="Cambria Math" panose="02040503050406030204" pitchFamily="18" charset="0"/>
                          </a:rPr>
                        </m:ctrlPr>
                      </m:sSupPr>
                      <m:e>
                        <m:d>
                          <m:dPr>
                            <m:ctrlPr>
                              <a:rPr lang="en-US" altLang="zh-CN" sz="2000" i="1" smtClean="0">
                                <a:latin typeface="Cambria Math" panose="02040503050406030204" pitchFamily="18" charset="0"/>
                                <a:cs typeface="Cambria Math" panose="02040503050406030204" pitchFamily="18" charset="0"/>
                              </a:rPr>
                            </m:ctrlPr>
                          </m:dPr>
                          <m:e>
                            <m:nary>
                              <m:naryPr>
                                <m:chr m:val="∑"/>
                                <m:ctrlPr>
                                  <a:rPr lang="en-US" altLang="zh-CN" sz="2000" i="1" smtClean="0">
                                    <a:latin typeface="Cambria Math" panose="02040503050406030204" pitchFamily="18" charset="0"/>
                                    <a:cs typeface="Cambria Math" panose="02040503050406030204" pitchFamily="18" charset="0"/>
                                  </a:rPr>
                                </m:ctrlPr>
                              </m:naryPr>
                              <m:sub>
                                <m:r>
                                  <m:rPr>
                                    <m:brk m:alnAt="23"/>
                                  </m:rPr>
                                  <a:rPr lang="en-US" altLang="zh-CN" sz="2000" b="0" i="1" smtClean="0">
                                    <a:latin typeface="Cambria Math" panose="02040503050406030204" pitchFamily="18" charset="0"/>
                                    <a:cs typeface="Cambria Math" panose="02040503050406030204" pitchFamily="18" charset="0"/>
                                  </a:rPr>
                                  <m:t>𝑘</m:t>
                                </m:r>
                                <m:r>
                                  <a:rPr lang="en-US" altLang="zh-CN" sz="2000" b="0" i="1" smtClean="0">
                                    <a:latin typeface="Cambria Math" panose="02040503050406030204" pitchFamily="18" charset="0"/>
                                    <a:ea typeface="MS Mincho" charset="0"/>
                                    <a:cs typeface="Cambria Math" panose="02040503050406030204" pitchFamily="18" charset="0"/>
                                  </a:rPr>
                                  <m:t>=1</m:t>
                                </m:r>
                              </m:sub>
                              <m:sup>
                                <m:r>
                                  <a:rPr lang="en-US" altLang="zh-CN" sz="2000" b="0" i="1" smtClean="0">
                                    <a:latin typeface="Cambria Math" panose="02040503050406030204" pitchFamily="18" charset="0"/>
                                    <a:cs typeface="Cambria Math" panose="02040503050406030204" pitchFamily="18" charset="0"/>
                                  </a:rPr>
                                  <m:t>𝑚</m:t>
                                </m:r>
                              </m:sup>
                              <m:e>
                                <m:sSup>
                                  <m:sSupPr>
                                    <m:ctrlPr>
                                      <a:rPr lang="en-US" altLang="zh-CN" sz="2000" i="1" smtClean="0">
                                        <a:latin typeface="Cambria Math" panose="02040503050406030204" pitchFamily="18" charset="0"/>
                                        <a:cs typeface="Cambria Math" panose="02040503050406030204" pitchFamily="18" charset="0"/>
                                      </a:rPr>
                                    </m:ctrlPr>
                                  </m:sSupPr>
                                  <m:e>
                                    <m:d>
                                      <m:dPr>
                                        <m:begChr m:val="|"/>
                                        <m:endChr m:val="|"/>
                                        <m:ctrlPr>
                                          <a:rPr lang="en-US" altLang="zh-CN" sz="2000" i="1" smtClean="0">
                                            <a:latin typeface="Cambria Math" panose="02040503050406030204" pitchFamily="18" charset="0"/>
                                            <a:cs typeface="Cambria Math" panose="02040503050406030204" pitchFamily="18" charset="0"/>
                                          </a:rPr>
                                        </m:ctrlPr>
                                      </m:dPr>
                                      <m:e>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𝑘𝑖</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𝑘𝑗</m:t>
                                            </m:r>
                                          </m:sub>
                                        </m:sSub>
                                      </m:e>
                                    </m:d>
                                  </m:e>
                                  <m:sup>
                                    <m:r>
                                      <a:rPr lang="en-US" altLang="zh-CN" sz="2000" b="0" i="1" smtClean="0">
                                        <a:latin typeface="Cambria Math" panose="02040503050406030204" pitchFamily="18" charset="0"/>
                                        <a:ea typeface="MS Mincho" charset="0"/>
                                        <a:cs typeface="Cambria Math" panose="02040503050406030204" pitchFamily="18" charset="0"/>
                                      </a:rPr>
                                      <m:t>2</m:t>
                                    </m:r>
                                  </m:sup>
                                </m:sSup>
                              </m:e>
                            </m:nary>
                          </m:e>
                        </m:d>
                      </m:e>
                      <m:sup>
                        <m:box>
                          <m:boxPr>
                            <m:ctrlPr>
                              <a:rPr lang="en-US" altLang="zh-CN" sz="2000" i="1" smtClean="0">
                                <a:latin typeface="Cambria Math" panose="02040503050406030204" pitchFamily="18" charset="0"/>
                                <a:cs typeface="Cambria Math" panose="02040503050406030204" pitchFamily="18" charset="0"/>
                              </a:rPr>
                            </m:ctrlPr>
                          </m:boxPr>
                          <m:e>
                            <m:argPr>
                              <m:argSz m:val="-1"/>
                            </m:argPr>
                            <m:f>
                              <m:fPr>
                                <m:ctrlPr>
                                  <a:rPr lang="en-US" altLang="zh-CN" sz="2000" i="1" smtClean="0">
                                    <a:latin typeface="Cambria Math" panose="02040503050406030204" pitchFamily="18" charset="0"/>
                                    <a:cs typeface="Cambria Math" panose="02040503050406030204" pitchFamily="18" charset="0"/>
                                  </a:rPr>
                                </m:ctrlPr>
                              </m:fPr>
                              <m:num>
                                <m:r>
                                  <a:rPr lang="en-US" altLang="zh-CN" sz="2000" b="0" i="1" smtClean="0">
                                    <a:latin typeface="Cambria Math" panose="02040503050406030204" pitchFamily="18" charset="0"/>
                                    <a:ea typeface="MS Mincho" charset="0"/>
                                    <a:cs typeface="Cambria Math" panose="02040503050406030204" pitchFamily="18" charset="0"/>
                                  </a:rPr>
                                  <m:t>1</m:t>
                                </m:r>
                              </m:num>
                              <m:den>
                                <m:r>
                                  <a:rPr lang="en-US" altLang="zh-CN" sz="2000" b="0" i="1" smtClean="0">
                                    <a:latin typeface="Cambria Math" panose="02040503050406030204" pitchFamily="18" charset="0"/>
                                    <a:ea typeface="MS Mincho" charset="0"/>
                                    <a:cs typeface="Cambria Math" panose="02040503050406030204" pitchFamily="18" charset="0"/>
                                  </a:rPr>
                                  <m:t>2</m:t>
                                </m:r>
                              </m:den>
                            </m:f>
                          </m:e>
                        </m:box>
                      </m:sup>
                    </m:sSup>
                  </m:oMath>
                </a14:m>
                <a:endParaRPr lang="en-US" altLang="zh-CN" sz="2000" b="0" i="0" u="none" strike="noStrike" baseline="0" dirty="0">
                  <a:latin typeface="+mn-ea"/>
                  <a:cs typeface="+mn-ea"/>
                </a:endParaRPr>
              </a:p>
              <a:p>
                <a:pPr indent="0" fontAlgn="auto">
                  <a:lnSpc>
                    <a:spcPts val="2800"/>
                  </a:lnSpc>
                </a:pPr>
                <a:endParaRPr lang="en-US" altLang="zh-CN" sz="2000" b="0" i="0" u="none" strike="noStrike" baseline="0" dirty="0">
                  <a:latin typeface="+mn-ea"/>
                  <a:cs typeface="+mn-ea"/>
                </a:endParaRPr>
              </a:p>
              <a:p>
                <a:pPr indent="0" fontAlgn="auto">
                  <a:lnSpc>
                    <a:spcPts val="2800"/>
                  </a:lnSpc>
                </a:pPr>
                <a:r>
                  <a:rPr lang="en-US" altLang="zh-CN" sz="2000" dirty="0">
                    <a:latin typeface="+mn-ea"/>
                    <a:cs typeface="+mn-ea"/>
                  </a:rPr>
                  <a:t>p = 1, </a:t>
                </a:r>
                <a:r>
                  <a:rPr lang="en-US" altLang="zh-CN" sz="2000" b="0" i="0" u="none" strike="noStrike" baseline="0" dirty="0">
                    <a:latin typeface="+mn-ea"/>
                    <a:cs typeface="+mn-ea"/>
                  </a:rPr>
                  <a:t>Manhattan </a:t>
                </a:r>
                <a:r>
                  <a:rPr lang="en-US" altLang="zh-CN" sz="2000" dirty="0">
                    <a:latin typeface="+mn-ea"/>
                    <a:cs typeface="+mn-ea"/>
                  </a:rPr>
                  <a:t>D</a:t>
                </a:r>
                <a:r>
                  <a:rPr lang="en-US" altLang="zh-CN" sz="2000" b="0" i="0" u="none" strike="noStrike" baseline="0" dirty="0">
                    <a:latin typeface="+mn-ea"/>
                    <a:cs typeface="+mn-ea"/>
                  </a:rPr>
                  <a:t>istance</a:t>
                </a:r>
                <a:r>
                  <a:rPr lang="en-US" altLang="zh-CN" sz="2000" dirty="0">
                    <a:latin typeface="+mn-ea"/>
                    <a:cs typeface="+mn-ea"/>
                  </a:rPr>
                  <a:t> : </a:t>
                </a:r>
                <a14:m>
                  <m:oMath xmlns:m="http://schemas.openxmlformats.org/officeDocument/2006/math">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𝑑</m:t>
                        </m:r>
                      </m:e>
                      <m:sub>
                        <m:r>
                          <a:rPr lang="en-US" altLang="zh-CN" sz="2000" b="0" i="1" smtClean="0">
                            <a:latin typeface="Cambria Math" panose="02040503050406030204" pitchFamily="18" charset="0"/>
                            <a:cs typeface="Cambria Math" panose="02040503050406030204" pitchFamily="18" charset="0"/>
                          </a:rPr>
                          <m:t>𝑖𝑗</m:t>
                        </m:r>
                      </m:sub>
                    </m:sSub>
                    <m:r>
                      <a:rPr lang="en-US" altLang="zh-CN" sz="2000" i="1" smtClean="0">
                        <a:latin typeface="Cambria Math" panose="02040503050406030204" pitchFamily="18" charset="0"/>
                        <a:ea typeface="MS Mincho" charset="0"/>
                        <a:cs typeface="Cambria Math" panose="02040503050406030204" pitchFamily="18" charset="0"/>
                      </a:rPr>
                      <m:t>=</m:t>
                    </m:r>
                    <m:nary>
                      <m:naryPr>
                        <m:chr m:val="∑"/>
                        <m:ctrlPr>
                          <a:rPr lang="en-US" altLang="zh-CN" sz="2000" i="1" smtClean="0">
                            <a:latin typeface="Cambria Math" panose="02040503050406030204" pitchFamily="18" charset="0"/>
                            <a:cs typeface="Cambria Math" panose="02040503050406030204" pitchFamily="18" charset="0"/>
                          </a:rPr>
                        </m:ctrlPr>
                      </m:naryPr>
                      <m:sub>
                        <m:r>
                          <m:rPr>
                            <m:brk m:alnAt="23"/>
                          </m:rPr>
                          <a:rPr lang="en-US" altLang="zh-CN" sz="2000" b="0" i="1" smtClean="0">
                            <a:latin typeface="Cambria Math" panose="02040503050406030204" pitchFamily="18" charset="0"/>
                            <a:cs typeface="Cambria Math" panose="02040503050406030204" pitchFamily="18" charset="0"/>
                          </a:rPr>
                          <m:t>𝑘</m:t>
                        </m:r>
                        <m:r>
                          <a:rPr lang="en-US" altLang="zh-CN" sz="2000" b="0" i="1" smtClean="0">
                            <a:latin typeface="Cambria Math" panose="02040503050406030204" pitchFamily="18" charset="0"/>
                            <a:ea typeface="MS Mincho" charset="0"/>
                            <a:cs typeface="Cambria Math" panose="02040503050406030204" pitchFamily="18" charset="0"/>
                          </a:rPr>
                          <m:t>=1</m:t>
                        </m:r>
                      </m:sub>
                      <m:sup>
                        <m:r>
                          <a:rPr lang="en-US" altLang="zh-CN" sz="2000" b="0" i="1" smtClean="0">
                            <a:latin typeface="Cambria Math" panose="02040503050406030204" pitchFamily="18" charset="0"/>
                            <a:cs typeface="Cambria Math" panose="02040503050406030204" pitchFamily="18" charset="0"/>
                          </a:rPr>
                          <m:t>𝑚</m:t>
                        </m:r>
                      </m:sup>
                      <m:e>
                        <m:d>
                          <m:dPr>
                            <m:begChr m:val="|"/>
                            <m:endChr m:val="|"/>
                            <m:ctrlPr>
                              <a:rPr lang="en-US" altLang="zh-CN" sz="2000" b="0" i="1" smtClean="0">
                                <a:latin typeface="Cambria Math" panose="02040503050406030204" pitchFamily="18" charset="0"/>
                                <a:cs typeface="Cambria Math" panose="02040503050406030204" pitchFamily="18" charset="0"/>
                              </a:rPr>
                            </m:ctrlPr>
                          </m:dPr>
                          <m:e>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𝑘𝑖</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𝑘𝑗</m:t>
                                </m:r>
                              </m:sub>
                            </m:sSub>
                          </m:e>
                        </m:d>
                      </m:e>
                    </m:nary>
                  </m:oMath>
                </a14:m>
                <a:endParaRPr lang="en-US" altLang="zh-CN" sz="2000" dirty="0">
                  <a:latin typeface="+mn-ea"/>
                  <a:cs typeface="+mn-ea"/>
                </a:endParaRPr>
              </a:p>
              <a:p>
                <a:pPr indent="0" fontAlgn="auto">
                  <a:lnSpc>
                    <a:spcPts val="2800"/>
                  </a:lnSpc>
                </a:pPr>
                <a:endParaRPr lang="en-US" altLang="zh-CN" sz="2000" dirty="0">
                  <a:latin typeface="+mn-ea"/>
                  <a:cs typeface="+mn-ea"/>
                </a:endParaRPr>
              </a:p>
              <a:p>
                <a:pPr indent="0" fontAlgn="auto">
                  <a:lnSpc>
                    <a:spcPts val="2800"/>
                  </a:lnSpc>
                </a:pPr>
                <a:r>
                  <a:rPr lang="en-US" altLang="zh-CN" sz="2000" dirty="0">
                    <a:latin typeface="+mn-ea"/>
                    <a:cs typeface="+mn-ea"/>
                  </a:rPr>
                  <a:t>p = </a:t>
                </a:r>
                <a:r>
                  <a:rPr lang="zh-CN" altLang="en-US" sz="2000" dirty="0">
                    <a:latin typeface="+mn-ea"/>
                    <a:cs typeface="+mn-ea"/>
                  </a:rPr>
                  <a:t>∞</a:t>
                </a:r>
                <a:r>
                  <a:rPr lang="en-US" altLang="zh-CN" sz="2000" dirty="0">
                    <a:latin typeface="+mn-ea"/>
                    <a:cs typeface="+mn-ea"/>
                  </a:rPr>
                  <a:t>, Chebyshev</a:t>
                </a:r>
                <a:r>
                  <a:rPr lang="en-US" altLang="zh-CN" sz="2000" b="0" i="0" u="none" strike="noStrike" baseline="0" dirty="0">
                    <a:latin typeface="+mn-ea"/>
                    <a:cs typeface="+mn-ea"/>
                  </a:rPr>
                  <a:t> </a:t>
                </a:r>
                <a:r>
                  <a:rPr lang="en-US" altLang="zh-CN" sz="2000" dirty="0">
                    <a:latin typeface="+mn-ea"/>
                    <a:cs typeface="+mn-ea"/>
                  </a:rPr>
                  <a:t>D</a:t>
                </a:r>
                <a:r>
                  <a:rPr lang="en-US" altLang="zh-CN" sz="2000" b="0" i="0" u="none" strike="noStrike" baseline="0" dirty="0">
                    <a:latin typeface="+mn-ea"/>
                    <a:cs typeface="+mn-ea"/>
                  </a:rPr>
                  <a:t>istance</a:t>
                </a:r>
                <a:r>
                  <a:rPr lang="en-US" altLang="zh-CN" sz="2000" dirty="0">
                    <a:latin typeface="+mn-ea"/>
                    <a:cs typeface="+mn-ea"/>
                  </a:rPr>
                  <a:t> : </a:t>
                </a:r>
                <a14:m>
                  <m:oMath xmlns:m="http://schemas.openxmlformats.org/officeDocument/2006/math">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𝑑</m:t>
                        </m:r>
                      </m:e>
                      <m:sub>
                        <m:r>
                          <a:rPr lang="en-US" altLang="zh-CN" sz="2000" b="0" i="1" smtClean="0">
                            <a:latin typeface="Cambria Math" panose="02040503050406030204" pitchFamily="18" charset="0"/>
                            <a:cs typeface="Cambria Math" panose="02040503050406030204" pitchFamily="18" charset="0"/>
                          </a:rPr>
                          <m:t>𝑖𝑗</m:t>
                        </m:r>
                      </m:sub>
                    </m:sSub>
                    <m:r>
                      <a:rPr lang="en-US" altLang="zh-CN" sz="2000" b="0" i="1" smtClean="0">
                        <a:latin typeface="Cambria Math" panose="02040503050406030204" pitchFamily="18" charset="0"/>
                        <a:ea typeface="MS Mincho" charset="0"/>
                        <a:cs typeface="Cambria Math" panose="02040503050406030204" pitchFamily="18" charset="0"/>
                      </a:rPr>
                      <m:t>=</m:t>
                    </m:r>
                    <m:func>
                      <m:funcPr>
                        <m:ctrlPr>
                          <a:rPr lang="en-US" altLang="zh-CN" sz="2000" b="0" i="1" smtClean="0">
                            <a:latin typeface="Cambria Math" panose="02040503050406030204" pitchFamily="18" charset="0"/>
                            <a:cs typeface="Cambria Math" panose="02040503050406030204" pitchFamily="18" charset="0"/>
                          </a:rPr>
                        </m:ctrlPr>
                      </m:funcPr>
                      <m:fName>
                        <m:limLow>
                          <m:limLowPr>
                            <m:ctrlPr>
                              <a:rPr lang="en-US" altLang="zh-CN" sz="2000" b="0" i="1" smtClean="0">
                                <a:latin typeface="Cambria Math" panose="02040503050406030204" pitchFamily="18" charset="0"/>
                                <a:cs typeface="Cambria Math" panose="02040503050406030204" pitchFamily="18" charset="0"/>
                              </a:rPr>
                            </m:ctrlPr>
                          </m:limLowPr>
                          <m:e>
                            <m:r>
                              <m:rPr>
                                <m:sty m:val="p"/>
                              </m:rPr>
                              <a:rPr lang="en-US" altLang="zh-CN" sz="2000" b="0" i="0" smtClean="0">
                                <a:latin typeface="Cambria Math" panose="02040503050406030204" pitchFamily="18" charset="0"/>
                                <a:cs typeface="Cambria Math" panose="02040503050406030204" pitchFamily="18" charset="0"/>
                              </a:rPr>
                              <m:t>max</m:t>
                            </m:r>
                          </m:e>
                          <m:lim>
                            <m:r>
                              <a:rPr lang="en-US" altLang="zh-CN" sz="2000" b="0" i="1" smtClean="0">
                                <a:latin typeface="Cambria Math" panose="02040503050406030204" pitchFamily="18" charset="0"/>
                                <a:cs typeface="Cambria Math" panose="02040503050406030204" pitchFamily="18" charset="0"/>
                              </a:rPr>
                              <m:t>𝑘</m:t>
                            </m:r>
                          </m:lim>
                        </m:limLow>
                      </m:fName>
                      <m:e>
                        <m:d>
                          <m:dPr>
                            <m:begChr m:val="|"/>
                            <m:endChr m:val="|"/>
                            <m:ctrlPr>
                              <a:rPr lang="en-US" altLang="zh-CN" sz="2000" b="0" i="1" smtClean="0">
                                <a:latin typeface="Cambria Math" panose="02040503050406030204" pitchFamily="18" charset="0"/>
                                <a:cs typeface="Cambria Math" panose="02040503050406030204" pitchFamily="18" charset="0"/>
                              </a:rPr>
                            </m:ctrlPr>
                          </m:dPr>
                          <m:e>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𝑘𝑖</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𝑘𝑗</m:t>
                                </m:r>
                              </m:sub>
                            </m:sSub>
                          </m:e>
                        </m:d>
                      </m:e>
                    </m:func>
                  </m:oMath>
                </a14:m>
                <a:endParaRPr lang="en-US" altLang="zh-CN" sz="2000" b="0" i="0" u="none" strike="noStrike" baseline="0" dirty="0">
                  <a:latin typeface="+mn-ea"/>
                  <a:cs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752444" y="3594838"/>
                <a:ext cx="6400829" cy="1886585"/>
              </a:xfrm>
              <a:prstGeom prst="rect">
                <a:avLst/>
              </a:prstGeom>
              <a:blipFill rotWithShape="1">
                <a:blip r:embed="rId3"/>
                <a:stretch>
                  <a:fillRect l="-9" t="-3910" r="10"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696835" y="2620010"/>
                <a:ext cx="4383405" cy="808990"/>
              </a:xfrm>
              <a:prstGeom prst="rect">
                <a:avLst/>
              </a:prstGeom>
              <a:noFill/>
            </p:spPr>
            <p:txBody>
              <a:bodyPr wrap="square">
                <a:spAutoFit/>
              </a:bodyPr>
              <a:lstStyle/>
              <a:p>
                <a:pPr indent="0" fontAlgn="auto">
                  <a:lnSpc>
                    <a:spcPts val="2800"/>
                  </a:lnSpc>
                </a:pPr>
                <a:r>
                  <a:rPr lang="en-US" altLang="zh-CN" sz="2000" dirty="0">
                    <a:latin typeface="+mn-ea"/>
                    <a:cs typeface="+mn-ea"/>
                  </a:rPr>
                  <a:t>Mahalanobis D</a:t>
                </a:r>
                <a:r>
                  <a:rPr lang="en-US" altLang="zh-CN" sz="2000" b="0" i="0" u="none" strike="noStrike" baseline="0" dirty="0">
                    <a:latin typeface="+mn-ea"/>
                    <a:cs typeface="+mn-ea"/>
                  </a:rPr>
                  <a:t>istance</a:t>
                </a:r>
                <a:r>
                  <a:rPr lang="en-US" altLang="zh-CN" sz="2000" dirty="0">
                    <a:latin typeface="+mn-ea"/>
                    <a:cs typeface="+mn-ea"/>
                  </a:rPr>
                  <a:t> :</a:t>
                </a:r>
              </a:p>
              <a:p>
                <a:pPr indent="0" fontAlgn="auto">
                  <a:lnSpc>
                    <a:spcPts val="2800"/>
                  </a:lnSpc>
                </a:pPr>
                <a:r>
                  <a:rPr lang="en-US" altLang="zh-CN" sz="2000" dirty="0">
                    <a:latin typeface="+mn-ea"/>
                    <a:cs typeface="+mn-ea"/>
                  </a:rPr>
                  <a:t> </a:t>
                </a:r>
                <a14:m>
                  <m:oMath xmlns:m="http://schemas.openxmlformats.org/officeDocument/2006/math">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𝑑</m:t>
                        </m:r>
                      </m:e>
                      <m:sub>
                        <m:r>
                          <a:rPr lang="en-US" altLang="zh-CN" sz="2000" b="0" i="1" smtClean="0">
                            <a:latin typeface="Cambria Math" panose="02040503050406030204" pitchFamily="18" charset="0"/>
                            <a:cs typeface="Cambria Math" panose="02040503050406030204" pitchFamily="18" charset="0"/>
                          </a:rPr>
                          <m:t>𝑖𝑗</m:t>
                        </m:r>
                      </m:sub>
                    </m:sSub>
                    <m:r>
                      <a:rPr lang="en-US" altLang="zh-CN" sz="2000" i="1" smtClean="0">
                        <a:latin typeface="Cambria Math" panose="02040503050406030204" pitchFamily="18" charset="0"/>
                        <a:ea typeface="MS Mincho" charset="0"/>
                        <a:cs typeface="Cambria Math" panose="02040503050406030204" pitchFamily="18" charset="0"/>
                      </a:rPr>
                      <m:t>=</m:t>
                    </m:r>
                    <m:sSup>
                      <m:sSupPr>
                        <m:ctrlPr>
                          <a:rPr lang="en-US" altLang="zh-CN" sz="2000" i="1" smtClean="0">
                            <a:latin typeface="Cambria Math" panose="02040503050406030204" pitchFamily="18" charset="0"/>
                            <a:cs typeface="Cambria Math" panose="02040503050406030204" pitchFamily="18" charset="0"/>
                          </a:rPr>
                        </m:ctrlPr>
                      </m:sSupPr>
                      <m:e>
                        <m:d>
                          <m:dPr>
                            <m:begChr m:val="["/>
                            <m:endChr m:val="]"/>
                            <m:ctrlPr>
                              <a:rPr lang="en-US" altLang="zh-CN" sz="2000" i="1" smtClean="0">
                                <a:latin typeface="Cambria Math" panose="02040503050406030204" pitchFamily="18" charset="0"/>
                                <a:cs typeface="Cambria Math" panose="02040503050406030204" pitchFamily="18" charset="0"/>
                              </a:rPr>
                            </m:ctrlPr>
                          </m:dPr>
                          <m:e>
                            <m:sSup>
                              <m:sSupPr>
                                <m:ctrlPr>
                                  <a:rPr lang="en-US" altLang="zh-CN" sz="2000" i="1" smtClean="0">
                                    <a:latin typeface="Cambria Math" panose="02040503050406030204" pitchFamily="18" charset="0"/>
                                    <a:cs typeface="Cambria Math" panose="02040503050406030204" pitchFamily="18" charset="0"/>
                                  </a:rPr>
                                </m:ctrlPr>
                              </m:sSupPr>
                              <m:e>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𝑖</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𝑗</m:t>
                                    </m:r>
                                  </m:sub>
                                </m:sSub>
                                <m:r>
                                  <a:rPr lang="en-US" altLang="zh-CN" sz="2000" b="0" i="1" smtClean="0">
                                    <a:latin typeface="Cambria Math" panose="02040503050406030204" pitchFamily="18" charset="0"/>
                                    <a:ea typeface="MS Mincho" charset="0"/>
                                    <a:cs typeface="Cambria Math" panose="02040503050406030204" pitchFamily="18" charset="0"/>
                                  </a:rPr>
                                  <m:t>)</m:t>
                                </m:r>
                              </m:e>
                              <m:sup>
                                <m:r>
                                  <a:rPr lang="en-US" altLang="zh-CN" sz="2000" b="0" i="1" smtClean="0">
                                    <a:latin typeface="Cambria Math" panose="02040503050406030204" pitchFamily="18" charset="0"/>
                                    <a:cs typeface="Cambria Math" panose="02040503050406030204" pitchFamily="18" charset="0"/>
                                  </a:rPr>
                                  <m:t>𝑇</m:t>
                                </m:r>
                              </m:sup>
                            </m:sSup>
                            <m:sSup>
                              <m:sSupPr>
                                <m:ctrlPr>
                                  <a:rPr lang="en-US" altLang="zh-CN" sz="2000" i="1" smtClean="0">
                                    <a:latin typeface="Cambria Math" panose="02040503050406030204" pitchFamily="18" charset="0"/>
                                    <a:cs typeface="Cambria Math" panose="02040503050406030204" pitchFamily="18" charset="0"/>
                                  </a:rPr>
                                </m:ctrlPr>
                              </m:sSupPr>
                              <m:e>
                                <m:r>
                                  <a:rPr lang="en-US" altLang="zh-CN" sz="2000" b="0" i="1" smtClean="0">
                                    <a:latin typeface="Cambria Math" panose="02040503050406030204" pitchFamily="18" charset="0"/>
                                    <a:cs typeface="Cambria Math" panose="02040503050406030204" pitchFamily="18" charset="0"/>
                                  </a:rPr>
                                  <m:t>𝑆</m:t>
                                </m:r>
                              </m:e>
                              <m:sup>
                                <m:r>
                                  <a:rPr lang="en-US" altLang="zh-CN" sz="2000" b="0" i="1" smtClean="0">
                                    <a:latin typeface="Cambria Math" panose="02040503050406030204" pitchFamily="18" charset="0"/>
                                    <a:ea typeface="MS Mincho" charset="0"/>
                                    <a:cs typeface="Cambria Math" panose="02040503050406030204" pitchFamily="18" charset="0"/>
                                  </a:rPr>
                                  <m:t>−1</m:t>
                                </m:r>
                              </m:sup>
                            </m:sSup>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𝑖</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𝑗</m:t>
                                </m:r>
                              </m:sub>
                            </m:sSub>
                            <m:r>
                              <a:rPr lang="en-US" altLang="zh-CN" sz="2000" b="0" i="1" smtClean="0">
                                <a:latin typeface="Cambria Math" panose="02040503050406030204" pitchFamily="18" charset="0"/>
                                <a:ea typeface="MS Mincho" charset="0"/>
                                <a:cs typeface="Cambria Math" panose="02040503050406030204" pitchFamily="18" charset="0"/>
                              </a:rPr>
                              <m:t>)</m:t>
                            </m:r>
                          </m:e>
                        </m:d>
                      </m:e>
                      <m:sup>
                        <m:f>
                          <m:fPr>
                            <m:ctrlPr>
                              <a:rPr lang="en-US" altLang="zh-CN" sz="2000" i="1" smtClean="0">
                                <a:latin typeface="Cambria Math" panose="02040503050406030204" pitchFamily="18" charset="0"/>
                                <a:cs typeface="Cambria Math" panose="02040503050406030204" pitchFamily="18" charset="0"/>
                              </a:rPr>
                            </m:ctrlPr>
                          </m:fPr>
                          <m:num>
                            <m:r>
                              <a:rPr lang="en-US" altLang="zh-CN" sz="2000" b="0" i="1" smtClean="0">
                                <a:latin typeface="Cambria Math" panose="02040503050406030204" pitchFamily="18" charset="0"/>
                                <a:ea typeface="MS Mincho" charset="0"/>
                                <a:cs typeface="Cambria Math" panose="02040503050406030204" pitchFamily="18" charset="0"/>
                              </a:rPr>
                              <m:t>1</m:t>
                            </m:r>
                          </m:num>
                          <m:den>
                            <m:r>
                              <a:rPr lang="en-US" altLang="zh-CN" sz="2000" b="0" i="1" smtClean="0">
                                <a:latin typeface="Cambria Math" panose="02040503050406030204" pitchFamily="18" charset="0"/>
                                <a:ea typeface="MS Mincho" charset="0"/>
                                <a:cs typeface="Cambria Math" panose="02040503050406030204" pitchFamily="18" charset="0"/>
                              </a:rPr>
                              <m:t>2</m:t>
                            </m:r>
                          </m:den>
                        </m:f>
                      </m:sup>
                    </m:sSup>
                  </m:oMath>
                </a14:m>
                <a:endParaRPr lang="en-US" altLang="zh-CN" sz="2000" b="0" i="1" u="none" strike="noStrike" baseline="0" dirty="0">
                  <a:latin typeface="+mn-ea"/>
                  <a:cs typeface="+mn-ea"/>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696835" y="2620010"/>
                <a:ext cx="4383405" cy="808990"/>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7747635" y="3663950"/>
                <a:ext cx="3426460" cy="808990"/>
              </a:xfrm>
              <a:prstGeom prst="rect">
                <a:avLst/>
              </a:prstGeom>
              <a:noFill/>
            </p:spPr>
            <p:txBody>
              <a:bodyPr wrap="square">
                <a:spAutoFit/>
              </a:bodyPr>
              <a:lstStyle/>
              <a:p>
                <a:pPr indent="0" fontAlgn="auto">
                  <a:lnSpc>
                    <a:spcPts val="28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𝑖</m:t>
                          </m:r>
                        </m:sub>
                      </m:sSub>
                      <m:r>
                        <a:rPr lang="en-US" altLang="zh-CN" sz="2000" i="1" smtClean="0">
                          <a:latin typeface="Cambria Math" panose="02040503050406030204" pitchFamily="18" charset="0"/>
                          <a:ea typeface="MS Mincho" charset="0"/>
                          <a:cs typeface="Cambria Math" panose="02040503050406030204" pitchFamily="18" charset="0"/>
                        </a:rPr>
                        <m:t>=</m:t>
                      </m:r>
                      <m:sSup>
                        <m:sSupPr>
                          <m:ctrlPr>
                            <a:rPr lang="en-US" altLang="zh-CN" sz="2000" i="1" smtClean="0">
                              <a:latin typeface="Cambria Math" panose="02040503050406030204" pitchFamily="18" charset="0"/>
                              <a:cs typeface="Cambria Math" panose="02040503050406030204" pitchFamily="18" charset="0"/>
                            </a:rPr>
                          </m:ctrlPr>
                        </m:sSupPr>
                        <m:e>
                          <m:d>
                            <m:dPr>
                              <m:ctrlPr>
                                <a:rPr lang="en-US" altLang="zh-CN" sz="2000" i="1" smtClean="0">
                                  <a:latin typeface="Cambria Math" panose="02040503050406030204" pitchFamily="18" charset="0"/>
                                  <a:cs typeface="Cambria Math" panose="02040503050406030204" pitchFamily="18" charset="0"/>
                                </a:rPr>
                              </m:ctrlPr>
                            </m:dPr>
                            <m:e>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1</m:t>
                                  </m:r>
                                  <m:r>
                                    <a:rPr lang="en-US" altLang="zh-CN" sz="2000" b="0" i="1" smtClean="0">
                                      <a:latin typeface="Cambria Math" panose="02040503050406030204" pitchFamily="18" charset="0"/>
                                      <a:cs typeface="Cambria Math" panose="02040503050406030204" pitchFamily="18" charset="0"/>
                                    </a:rPr>
                                    <m:t>𝑖</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2</m:t>
                                  </m:r>
                                  <m:r>
                                    <a:rPr lang="en-US" altLang="zh-CN" sz="2000" b="0" i="1" smtClean="0">
                                      <a:latin typeface="Cambria Math" panose="02040503050406030204" pitchFamily="18" charset="0"/>
                                      <a:cs typeface="Cambria Math" panose="02040503050406030204" pitchFamily="18" charset="0"/>
                                    </a:rPr>
                                    <m:t>𝑖</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𝑚𝑖</m:t>
                                  </m:r>
                                </m:sub>
                              </m:sSub>
                            </m:e>
                          </m:d>
                        </m:e>
                        <m:sup>
                          <m:r>
                            <a:rPr lang="en-US" altLang="zh-CN" sz="2000" b="0" i="1" smtClean="0">
                              <a:latin typeface="Cambria Math" panose="02040503050406030204" pitchFamily="18" charset="0"/>
                              <a:cs typeface="Cambria Math" panose="02040503050406030204" pitchFamily="18" charset="0"/>
                            </a:rPr>
                            <m:t>𝑇</m:t>
                          </m:r>
                        </m:sup>
                      </m:sSup>
                    </m:oMath>
                  </m:oMathPara>
                </a14:m>
                <a:endParaRPr lang="en-US" altLang="zh-CN" sz="2000" dirty="0">
                  <a:latin typeface="+mn-ea"/>
                  <a:cs typeface="+mn-ea"/>
                </a:endParaRPr>
              </a:p>
              <a:p>
                <a:pPr indent="0" fontAlgn="auto">
                  <a:lnSpc>
                    <a:spcPts val="28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𝑗</m:t>
                          </m:r>
                        </m:sub>
                      </m:sSub>
                      <m:r>
                        <a:rPr lang="en-US" altLang="zh-CN" sz="2000" i="1" smtClean="0">
                          <a:latin typeface="Cambria Math" panose="02040503050406030204" pitchFamily="18" charset="0"/>
                          <a:ea typeface="MS Mincho" charset="0"/>
                          <a:cs typeface="Cambria Math" panose="02040503050406030204" pitchFamily="18" charset="0"/>
                        </a:rPr>
                        <m:t>=</m:t>
                      </m:r>
                      <m:sSup>
                        <m:sSupPr>
                          <m:ctrlPr>
                            <a:rPr lang="en-US" altLang="zh-CN" sz="2000" i="1" smtClean="0">
                              <a:latin typeface="Cambria Math" panose="02040503050406030204" pitchFamily="18" charset="0"/>
                              <a:cs typeface="Cambria Math" panose="02040503050406030204" pitchFamily="18" charset="0"/>
                            </a:rPr>
                          </m:ctrlPr>
                        </m:sSupPr>
                        <m:e>
                          <m:d>
                            <m:dPr>
                              <m:ctrlPr>
                                <a:rPr lang="en-US" altLang="zh-CN" sz="2000" i="1" smtClean="0">
                                  <a:latin typeface="Cambria Math" panose="02040503050406030204" pitchFamily="18" charset="0"/>
                                  <a:cs typeface="Cambria Math" panose="02040503050406030204" pitchFamily="18" charset="0"/>
                                </a:rPr>
                              </m:ctrlPr>
                            </m:dPr>
                            <m:e>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1</m:t>
                                  </m:r>
                                  <m:r>
                                    <a:rPr lang="en-US" altLang="zh-CN" sz="2000" b="0" i="1" smtClean="0">
                                      <a:latin typeface="Cambria Math" panose="02040503050406030204" pitchFamily="18" charset="0"/>
                                      <a:cs typeface="Cambria Math" panose="02040503050406030204" pitchFamily="18" charset="0"/>
                                    </a:rPr>
                                    <m:t>𝑗</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ea typeface="MS Mincho" charset="0"/>
                                      <a:cs typeface="Cambria Math" panose="02040503050406030204" pitchFamily="18" charset="0"/>
                                    </a:rPr>
                                    <m:t>2</m:t>
                                  </m:r>
                                  <m:r>
                                    <a:rPr lang="en-US" altLang="zh-CN" sz="2000" b="0" i="1" smtClean="0">
                                      <a:latin typeface="Cambria Math" panose="02040503050406030204" pitchFamily="18" charset="0"/>
                                      <a:cs typeface="Cambria Math" panose="02040503050406030204" pitchFamily="18" charset="0"/>
                                    </a:rPr>
                                    <m:t>𝑗</m:t>
                                  </m:r>
                                </m:sub>
                              </m:sSub>
                              <m:r>
                                <a:rPr lang="en-US" altLang="zh-CN" sz="2000" b="0" i="1" smtClean="0">
                                  <a:latin typeface="Cambria Math" panose="02040503050406030204" pitchFamily="18" charset="0"/>
                                  <a:ea typeface="MS Mincho" charset="0"/>
                                  <a:cs typeface="Cambria Math" panose="02040503050406030204" pitchFamily="18" charset="0"/>
                                </a:rPr>
                                <m:t>,⋯,</m:t>
                              </m:r>
                              <m:sSub>
                                <m:sSubPr>
                                  <m:ctrlPr>
                                    <a:rPr lang="en-US" altLang="zh-CN" sz="2000" i="1" smtClean="0">
                                      <a:latin typeface="Cambria Math" panose="02040503050406030204" pitchFamily="18" charset="0"/>
                                      <a:cs typeface="Cambria Math" panose="02040503050406030204" pitchFamily="18" charset="0"/>
                                    </a:rPr>
                                  </m:ctrlPr>
                                </m:sSubPr>
                                <m:e>
                                  <m:r>
                                    <a:rPr lang="en-US" altLang="zh-CN" sz="2000" b="0" i="1" smtClean="0">
                                      <a:latin typeface="Cambria Math" panose="02040503050406030204" pitchFamily="18" charset="0"/>
                                      <a:cs typeface="Cambria Math" panose="02040503050406030204" pitchFamily="18" charset="0"/>
                                    </a:rPr>
                                    <m:t>𝑥</m:t>
                                  </m:r>
                                </m:e>
                                <m:sub>
                                  <m:r>
                                    <a:rPr lang="en-US" altLang="zh-CN" sz="2000" b="0" i="1" smtClean="0">
                                      <a:latin typeface="Cambria Math" panose="02040503050406030204" pitchFamily="18" charset="0"/>
                                      <a:cs typeface="Cambria Math" panose="02040503050406030204" pitchFamily="18" charset="0"/>
                                    </a:rPr>
                                    <m:t>𝑚𝑗</m:t>
                                  </m:r>
                                </m:sub>
                              </m:sSub>
                            </m:e>
                          </m:d>
                        </m:e>
                        <m:sup>
                          <m:r>
                            <a:rPr lang="en-US" altLang="zh-CN" sz="2000" b="0" i="1" smtClean="0">
                              <a:latin typeface="Cambria Math" panose="02040503050406030204" pitchFamily="18" charset="0"/>
                              <a:cs typeface="Cambria Math" panose="02040503050406030204" pitchFamily="18" charset="0"/>
                            </a:rPr>
                            <m:t>𝑇</m:t>
                          </m:r>
                        </m:sup>
                      </m:sSup>
                    </m:oMath>
                  </m:oMathPara>
                </a14:m>
                <a:endParaRPr lang="en-US" altLang="zh-CN" sz="2000" b="0" i="1" dirty="0">
                  <a:latin typeface="+mn-ea"/>
                  <a:cs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7747635" y="3663950"/>
                <a:ext cx="3426460" cy="80899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7985601" y="4707966"/>
                <a:ext cx="731044" cy="3987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cs typeface="Cambria Math" panose="02040503050406030204" pitchFamily="18" charset="0"/>
                        </a:rPr>
                        <m:t>𝑆</m:t>
                      </m:r>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7985601" y="4707966"/>
                <a:ext cx="731044" cy="398780"/>
              </a:xfrm>
              <a:prstGeom prst="rect">
                <a:avLst/>
              </a:prstGeom>
              <a:blipFill rotWithShape="1">
                <a:blip r:embed="rId6"/>
                <a:stretch>
                  <a:fillRect l="-65" t="-19" b="19"/>
                </a:stretch>
              </a:blipFill>
            </p:spPr>
            <p:txBody>
              <a:bodyPr/>
              <a:lstStyle/>
              <a:p>
                <a:r>
                  <a:rPr lang="zh-CN" altLang="en-US">
                    <a:noFill/>
                  </a:rPr>
                  <a:t> </a:t>
                </a:r>
              </a:p>
            </p:txBody>
          </p:sp>
        </mc:Fallback>
      </mc:AlternateContent>
      <p:sp>
        <p:nvSpPr>
          <p:cNvPr id="20" name="文本框 19"/>
          <p:cNvSpPr txBox="1"/>
          <p:nvPr/>
        </p:nvSpPr>
        <p:spPr>
          <a:xfrm>
            <a:off x="8636522" y="4707966"/>
            <a:ext cx="2515348" cy="398780"/>
          </a:xfrm>
          <a:prstGeom prst="rect">
            <a:avLst/>
          </a:prstGeom>
          <a:noFill/>
        </p:spPr>
        <p:txBody>
          <a:bodyPr wrap="square">
            <a:spAutoFit/>
          </a:bodyPr>
          <a:lstStyle/>
          <a:p>
            <a:r>
              <a:rPr lang="en-US" altLang="zh-CN" sz="2000" dirty="0">
                <a:latin typeface="+mn-ea"/>
              </a:rPr>
              <a:t>Covariance</a:t>
            </a:r>
            <a:r>
              <a:rPr lang="en-US" altLang="zh-CN" sz="2000" b="0" i="0" u="none" strike="noStrike" baseline="0" dirty="0">
                <a:latin typeface="+mn-ea"/>
              </a:rPr>
              <a:t> Ma</a:t>
            </a:r>
            <a:r>
              <a:rPr lang="en-US" altLang="zh-CN" sz="2000" dirty="0">
                <a:latin typeface="+mn-ea"/>
              </a:rPr>
              <a:t>trix </a:t>
            </a:r>
          </a:p>
        </p:txBody>
      </p:sp>
      <p:sp>
        <p:nvSpPr>
          <p:cNvPr id="2" name="文本框 1"/>
          <p:cNvSpPr txBox="1"/>
          <p:nvPr/>
        </p:nvSpPr>
        <p:spPr>
          <a:xfrm>
            <a:off x="676275" y="972820"/>
            <a:ext cx="10874375" cy="1732915"/>
          </a:xfrm>
          <a:prstGeom prst="rect">
            <a:avLst/>
          </a:prstGeom>
          <a:noFill/>
        </p:spPr>
        <p:txBody>
          <a:bodyPr wrap="square">
            <a:spAutoFit/>
          </a:bodyPr>
          <a:lstStyle/>
          <a:p>
            <a:pPr marL="342900" indent="-342900" algn="l">
              <a:buFont typeface="Arial" panose="020B0604020202020204" pitchFamily="34" charset="0"/>
              <a:buChar char="•"/>
            </a:pPr>
            <a:r>
              <a:rPr lang="en-US" altLang="zh-CN" sz="2000" dirty="0">
                <a:latin typeface="+mn-ea"/>
              </a:rPr>
              <a:t>Target : Find out the character of the dataset by obtaining clusters</a:t>
            </a:r>
          </a:p>
          <a:p>
            <a:pPr marL="285750" indent="-285750" algn="l" fontAlgn="auto">
              <a:lnSpc>
                <a:spcPts val="2800"/>
              </a:lnSpc>
              <a:buFont typeface="Arial" panose="020B0604020202020204" pitchFamily="34" charset="0"/>
              <a:buChar char="•"/>
            </a:pPr>
            <a:r>
              <a:rPr lang="en-US" altLang="zh-CN" sz="2000" dirty="0">
                <a:latin typeface="+mn-ea"/>
                <a:sym typeface="+mn-ea"/>
              </a:rPr>
              <a:t>Definition of cluster: G</a:t>
            </a:r>
            <a:endParaRPr lang="en-US" altLang="zh-CN" sz="2000" dirty="0">
              <a:latin typeface="+mn-ea"/>
            </a:endParaRPr>
          </a:p>
          <a:p>
            <a:pPr indent="0" fontAlgn="auto">
              <a:lnSpc>
                <a:spcPts val="2800"/>
              </a:lnSpc>
              <a:buFont typeface="Arial" panose="020B0604020202020204" pitchFamily="34" charset="0"/>
              <a:buNone/>
            </a:pPr>
            <a:r>
              <a:rPr lang="en-US" altLang="zh-CN" sz="2000" dirty="0">
                <a:latin typeface="+mn-ea"/>
                <a:sym typeface="+mn-ea"/>
              </a:rPr>
              <a:t>    Let T be a given positive number. If any two samples x</a:t>
            </a:r>
            <a:r>
              <a:rPr lang="en-US" altLang="zh-CN" sz="2000" baseline="-25000" dirty="0">
                <a:latin typeface="+mn-ea"/>
                <a:sym typeface="+mn-ea"/>
              </a:rPr>
              <a:t>i</a:t>
            </a:r>
            <a:r>
              <a:rPr lang="en-US" altLang="zh-CN" sz="2000" dirty="0">
                <a:latin typeface="+mn-ea"/>
                <a:sym typeface="+mn-ea"/>
              </a:rPr>
              <a:t>, </a:t>
            </a:r>
            <a:r>
              <a:rPr lang="en-US" altLang="zh-CN" sz="2000" dirty="0" err="1">
                <a:latin typeface="+mn-ea"/>
                <a:sym typeface="+mn-ea"/>
              </a:rPr>
              <a:t>x</a:t>
            </a:r>
            <a:r>
              <a:rPr lang="en-US" altLang="zh-CN" sz="2000" baseline="-25000" dirty="0" err="1">
                <a:latin typeface="+mn-ea"/>
                <a:sym typeface="+mn-ea"/>
              </a:rPr>
              <a:t>j</a:t>
            </a:r>
            <a:r>
              <a:rPr lang="en-US" altLang="zh-CN" sz="2000" dirty="0">
                <a:latin typeface="+mn-ea"/>
                <a:sym typeface="+mn-ea"/>
              </a:rPr>
              <a:t> in the set G satisfy </a:t>
            </a:r>
            <a:r>
              <a:rPr lang="en-US" altLang="zh-CN" sz="2000" dirty="0" err="1">
                <a:latin typeface="+mn-ea"/>
                <a:sym typeface="+mn-ea"/>
              </a:rPr>
              <a:t>d</a:t>
            </a:r>
            <a:r>
              <a:rPr lang="en-US" altLang="zh-CN" sz="2000" baseline="-25000" dirty="0" err="1">
                <a:latin typeface="+mn-ea"/>
                <a:sym typeface="+mn-ea"/>
              </a:rPr>
              <a:t>ij</a:t>
            </a:r>
            <a:r>
              <a:rPr lang="en-US" altLang="zh-CN" sz="2000" dirty="0">
                <a:latin typeface="+mn-ea"/>
                <a:sym typeface="+mn-ea"/>
              </a:rPr>
              <a:t> ≤T</a:t>
            </a:r>
            <a:endParaRPr lang="en-US" altLang="zh-CN" sz="2000" dirty="0">
              <a:latin typeface="+mn-ea"/>
            </a:endParaRPr>
          </a:p>
          <a:p>
            <a:pPr marL="342900" indent="-342900" algn="l">
              <a:buFont typeface="Arial" panose="020B0604020202020204" pitchFamily="34" charset="0"/>
              <a:buChar char="•"/>
            </a:pPr>
            <a:endParaRPr lang="en-US" altLang="zh-CN" sz="2000" dirty="0">
              <a:latin typeface="+mn-ea"/>
            </a:endParaRPr>
          </a:p>
          <a:p>
            <a:pPr algn="l"/>
            <a:endParaRPr lang="en-US" altLang="zh-CN" sz="2000" b="0" i="0" u="none" strike="noStrike" baseline="0" dirty="0">
              <a:latin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525" y="419735"/>
            <a:ext cx="10368915"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unsupervised algorithm in computational chemistry</a:t>
            </a:r>
            <a:endParaRPr lang="en-US" altLang="zh-CN" sz="2400" b="0" i="0" u="none" strike="noStrike" baseline="0">
              <a:solidFill>
                <a:schemeClr val="accent6">
                  <a:lumMod val="75000"/>
                </a:schemeClr>
              </a:solidFill>
              <a:latin typeface="+mj-ea"/>
              <a:ea typeface="+mj-ea"/>
            </a:endParaRPr>
          </a:p>
        </p:txBody>
      </p:sp>
      <p:pic>
        <p:nvPicPr>
          <p:cNvPr id="3" name="图片 2"/>
          <p:cNvPicPr>
            <a:picLocks noChangeAspect="1"/>
          </p:cNvPicPr>
          <p:nvPr/>
        </p:nvPicPr>
        <p:blipFill>
          <a:blip r:embed="rId2"/>
          <a:stretch>
            <a:fillRect/>
          </a:stretch>
        </p:blipFill>
        <p:spPr>
          <a:xfrm>
            <a:off x="970751" y="1247701"/>
            <a:ext cx="3730736" cy="4118518"/>
          </a:xfrm>
          <a:prstGeom prst="rect">
            <a:avLst/>
          </a:prstGeom>
        </p:spPr>
      </p:pic>
      <p:pic>
        <p:nvPicPr>
          <p:cNvPr id="7" name="图片 6"/>
          <p:cNvPicPr>
            <a:picLocks noChangeAspect="1"/>
          </p:cNvPicPr>
          <p:nvPr/>
        </p:nvPicPr>
        <p:blipFill>
          <a:blip r:embed="rId3"/>
          <a:stretch>
            <a:fillRect/>
          </a:stretch>
        </p:blipFill>
        <p:spPr>
          <a:xfrm>
            <a:off x="6484908" y="1247701"/>
            <a:ext cx="5010849" cy="3277057"/>
          </a:xfrm>
          <a:prstGeom prst="rect">
            <a:avLst/>
          </a:prstGeom>
        </p:spPr>
      </p:pic>
      <p:sp>
        <p:nvSpPr>
          <p:cNvPr id="9" name="文本框 8"/>
          <p:cNvSpPr txBox="1"/>
          <p:nvPr/>
        </p:nvSpPr>
        <p:spPr>
          <a:xfrm>
            <a:off x="561340" y="935990"/>
            <a:ext cx="11029315" cy="398780"/>
          </a:xfrm>
          <a:prstGeom prst="rect">
            <a:avLst/>
          </a:prstGeom>
          <a:noFill/>
        </p:spPr>
        <p:txBody>
          <a:bodyPr wrap="square">
            <a:spAutoFit/>
          </a:bodyPr>
          <a:lstStyle/>
          <a:p>
            <a:r>
              <a:rPr lang="en-US" altLang="zh-CN" sz="2000" dirty="0"/>
              <a:t>A data-driven generative strategy to avoid reward hacking in multi-objective molecular design</a:t>
            </a:r>
          </a:p>
        </p:txBody>
      </p:sp>
      <p:sp>
        <p:nvSpPr>
          <p:cNvPr id="11" name="文本框 10"/>
          <p:cNvSpPr txBox="1"/>
          <p:nvPr/>
        </p:nvSpPr>
        <p:spPr>
          <a:xfrm>
            <a:off x="6900458" y="4646415"/>
            <a:ext cx="4320791" cy="1168400"/>
          </a:xfrm>
          <a:prstGeom prst="rect">
            <a:avLst/>
          </a:prstGeom>
          <a:noFill/>
        </p:spPr>
        <p:txBody>
          <a:bodyPr wrap="square">
            <a:spAutoFit/>
          </a:bodyPr>
          <a:lstStyle/>
          <a:p>
            <a:pPr indent="0" fontAlgn="auto">
              <a:lnSpc>
                <a:spcPts val="2800"/>
              </a:lnSpc>
            </a:pPr>
            <a:r>
              <a:rPr lang="en-US" altLang="zh-CN" sz="2000" dirty="0"/>
              <a:t>Workflow of </a:t>
            </a:r>
            <a:r>
              <a:rPr lang="en-US" altLang="zh-CN" sz="2000" dirty="0" err="1"/>
              <a:t>DyRAMO</a:t>
            </a:r>
            <a:r>
              <a:rPr lang="en-US" altLang="zh-CN" sz="2000" dirty="0"/>
              <a:t> (Dynamic Reliability Adjustment for </a:t>
            </a:r>
            <a:r>
              <a:rPr lang="en-US" altLang="zh-CN" sz="2000" dirty="0" err="1"/>
              <a:t>Multiobjective</a:t>
            </a:r>
            <a:r>
              <a:rPr lang="en-US" altLang="zh-CN" sz="2000" dirty="0"/>
              <a:t> Optimization</a:t>
            </a:r>
          </a:p>
        </p:txBody>
      </p:sp>
      <p:sp>
        <p:nvSpPr>
          <p:cNvPr id="13" name="文本框 12"/>
          <p:cNvSpPr txBox="1"/>
          <p:nvPr/>
        </p:nvSpPr>
        <p:spPr>
          <a:xfrm>
            <a:off x="806134" y="5367797"/>
            <a:ext cx="4820943" cy="1168400"/>
          </a:xfrm>
          <a:prstGeom prst="rect">
            <a:avLst/>
          </a:prstGeom>
          <a:noFill/>
        </p:spPr>
        <p:txBody>
          <a:bodyPr wrap="square">
            <a:spAutoFit/>
          </a:bodyPr>
          <a:lstStyle/>
          <a:p>
            <a:pPr indent="0" fontAlgn="auto">
              <a:lnSpc>
                <a:spcPts val="2800"/>
              </a:lnSpc>
            </a:pPr>
            <a:r>
              <a:rPr lang="en-US" altLang="zh-CN" sz="2000" dirty="0"/>
              <a:t>The concept of applicability domain (AD) and difficulties of multi-objective optimization incorporating multiple ADs. </a:t>
            </a:r>
          </a:p>
        </p:txBody>
      </p:sp>
      <p:sp>
        <p:nvSpPr>
          <p:cNvPr id="15" name="文本框 14"/>
          <p:cNvSpPr txBox="1"/>
          <p:nvPr/>
        </p:nvSpPr>
        <p:spPr>
          <a:xfrm>
            <a:off x="6720205" y="6380480"/>
            <a:ext cx="4775200" cy="398780"/>
          </a:xfrm>
          <a:prstGeom prst="rect">
            <a:avLst/>
          </a:prstGeom>
          <a:noFill/>
        </p:spPr>
        <p:txBody>
          <a:bodyPr wrap="square">
            <a:spAutoFit/>
          </a:bodyPr>
          <a:lstStyle/>
          <a:p>
            <a:r>
              <a:rPr lang="en-US" altLang="zh-CN" sz="2000" dirty="0"/>
              <a:t>DOI:10.1038/s41467-025-57582-3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525" y="419735"/>
            <a:ext cx="11306175"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unsupervised algorithm in computational chemistry</a:t>
            </a:r>
            <a:endParaRPr lang="en-US" altLang="zh-CN" sz="2400" b="0" i="0" u="none" strike="noStrike" baseline="0">
              <a:solidFill>
                <a:schemeClr val="accent6">
                  <a:lumMod val="75000"/>
                </a:schemeClr>
              </a:solidFill>
              <a:latin typeface="+mj-ea"/>
              <a:ea typeface="+mj-ea"/>
            </a:endParaRPr>
          </a:p>
        </p:txBody>
      </p:sp>
      <p:pic>
        <p:nvPicPr>
          <p:cNvPr id="4" name="图片 3"/>
          <p:cNvPicPr>
            <a:picLocks noChangeAspect="1"/>
          </p:cNvPicPr>
          <p:nvPr/>
        </p:nvPicPr>
        <p:blipFill>
          <a:blip r:embed="rId2"/>
          <a:stretch>
            <a:fillRect/>
          </a:stretch>
        </p:blipFill>
        <p:spPr>
          <a:xfrm>
            <a:off x="712935" y="974305"/>
            <a:ext cx="4833755" cy="4730261"/>
          </a:xfrm>
          <a:prstGeom prst="rect">
            <a:avLst/>
          </a:prstGeom>
        </p:spPr>
      </p:pic>
      <p:pic>
        <p:nvPicPr>
          <p:cNvPr id="8" name="图片 7"/>
          <p:cNvPicPr>
            <a:picLocks noChangeAspect="1"/>
          </p:cNvPicPr>
          <p:nvPr/>
        </p:nvPicPr>
        <p:blipFill>
          <a:blip r:embed="rId3"/>
          <a:stretch>
            <a:fillRect/>
          </a:stretch>
        </p:blipFill>
        <p:spPr>
          <a:xfrm>
            <a:off x="6096000" y="974305"/>
            <a:ext cx="5259010" cy="3061707"/>
          </a:xfrm>
          <a:prstGeom prst="rect">
            <a:avLst/>
          </a:prstGeom>
        </p:spPr>
      </p:pic>
      <p:sp>
        <p:nvSpPr>
          <p:cNvPr id="10" name="文本框 9"/>
          <p:cNvSpPr txBox="1"/>
          <p:nvPr/>
        </p:nvSpPr>
        <p:spPr>
          <a:xfrm>
            <a:off x="6244214" y="4282771"/>
            <a:ext cx="6094324" cy="1527175"/>
          </a:xfrm>
          <a:prstGeom prst="rect">
            <a:avLst/>
          </a:prstGeom>
          <a:noFill/>
        </p:spPr>
        <p:txBody>
          <a:bodyPr wrap="square">
            <a:spAutoFit/>
          </a:bodyPr>
          <a:lstStyle/>
          <a:p>
            <a:pPr indent="0" fontAlgn="auto">
              <a:lnSpc>
                <a:spcPts val="2800"/>
              </a:lnSpc>
            </a:pPr>
            <a:r>
              <a:rPr lang="en-US" altLang="zh-CN" sz="2000" dirty="0"/>
              <a:t>The processes of adjusting reliability levels by Bayesian optimization (BO) and random exploration in </a:t>
            </a:r>
            <a:r>
              <a:rPr lang="en-US" altLang="zh-CN" sz="2000" dirty="0" err="1"/>
              <a:t>DyRAMO</a:t>
            </a:r>
            <a:r>
              <a:rPr lang="en-US" altLang="zh-CN" sz="2000" dirty="0"/>
              <a:t> (Dynamic Reliability Adjustment for Multi-objective Optimization).</a:t>
            </a:r>
          </a:p>
        </p:txBody>
      </p:sp>
      <p:sp>
        <p:nvSpPr>
          <p:cNvPr id="12" name="文本框 11"/>
          <p:cNvSpPr txBox="1"/>
          <p:nvPr/>
        </p:nvSpPr>
        <p:spPr>
          <a:xfrm>
            <a:off x="569595" y="5883910"/>
            <a:ext cx="5857875" cy="398780"/>
          </a:xfrm>
          <a:prstGeom prst="rect">
            <a:avLst/>
          </a:prstGeom>
          <a:noFill/>
        </p:spPr>
        <p:txBody>
          <a:bodyPr wrap="square">
            <a:spAutoFit/>
          </a:bodyPr>
          <a:lstStyle/>
          <a:p>
            <a:r>
              <a:rPr lang="en-US" altLang="zh-CN" sz="2000" dirty="0"/>
              <a:t>Result of the molecular designs using </a:t>
            </a:r>
            <a:r>
              <a:rPr lang="en-US" altLang="zh-CN" sz="2000" dirty="0" err="1"/>
              <a:t>DyRAMO</a:t>
            </a:r>
            <a:r>
              <a:rPr lang="en-US" altLang="zh-CN" dirty="0"/>
              <a:t>.</a:t>
            </a:r>
            <a:endParaRPr lang="zh-CN" altLang="en-US" dirty="0"/>
          </a:p>
        </p:txBody>
      </p:sp>
      <p:sp>
        <p:nvSpPr>
          <p:cNvPr id="14" name="文本框 13"/>
          <p:cNvSpPr txBox="1"/>
          <p:nvPr/>
        </p:nvSpPr>
        <p:spPr>
          <a:xfrm>
            <a:off x="6871335" y="6380480"/>
            <a:ext cx="4968240" cy="398780"/>
          </a:xfrm>
          <a:prstGeom prst="rect">
            <a:avLst/>
          </a:prstGeom>
          <a:noFill/>
        </p:spPr>
        <p:txBody>
          <a:bodyPr wrap="square">
            <a:spAutoFit/>
          </a:bodyPr>
          <a:lstStyle/>
          <a:p>
            <a:r>
              <a:rPr lang="en-US" altLang="zh-CN" sz="2000" dirty="0"/>
              <a:t>DOI:10.1038/s41467-025-57582-3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78765" y="187960"/>
            <a:ext cx="11362055"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unsupervised algorithm in computational chemistry</a:t>
            </a:r>
            <a:endParaRPr lang="en-US" altLang="zh-CN" sz="2400" b="0" i="0" u="none" strike="noStrike" baseline="0">
              <a:solidFill>
                <a:schemeClr val="accent6">
                  <a:lumMod val="75000"/>
                </a:schemeClr>
              </a:solidFill>
              <a:latin typeface="+mj-ea"/>
              <a:ea typeface="+mj-ea"/>
            </a:endParaRPr>
          </a:p>
        </p:txBody>
      </p:sp>
      <p:pic>
        <p:nvPicPr>
          <p:cNvPr id="3" name="图片 2"/>
          <p:cNvPicPr>
            <a:picLocks noChangeAspect="1"/>
          </p:cNvPicPr>
          <p:nvPr/>
        </p:nvPicPr>
        <p:blipFill>
          <a:blip r:embed="rId2"/>
          <a:stretch>
            <a:fillRect/>
          </a:stretch>
        </p:blipFill>
        <p:spPr>
          <a:xfrm>
            <a:off x="1316390" y="727546"/>
            <a:ext cx="3677690" cy="4216243"/>
          </a:xfrm>
          <a:prstGeom prst="rect">
            <a:avLst/>
          </a:prstGeom>
        </p:spPr>
      </p:pic>
      <p:pic>
        <p:nvPicPr>
          <p:cNvPr id="7" name="图片 6"/>
          <p:cNvPicPr>
            <a:picLocks noChangeAspect="1"/>
          </p:cNvPicPr>
          <p:nvPr/>
        </p:nvPicPr>
        <p:blipFill>
          <a:blip r:embed="rId3"/>
          <a:stretch>
            <a:fillRect/>
          </a:stretch>
        </p:blipFill>
        <p:spPr>
          <a:xfrm>
            <a:off x="6287135" y="807085"/>
            <a:ext cx="5010150" cy="3181350"/>
          </a:xfrm>
          <a:prstGeom prst="rect">
            <a:avLst/>
          </a:prstGeom>
        </p:spPr>
      </p:pic>
      <p:sp>
        <p:nvSpPr>
          <p:cNvPr id="10" name="文本框 9"/>
          <p:cNvSpPr txBox="1"/>
          <p:nvPr/>
        </p:nvSpPr>
        <p:spPr>
          <a:xfrm>
            <a:off x="5628640" y="5252085"/>
            <a:ext cx="6749415" cy="1168400"/>
          </a:xfrm>
          <a:prstGeom prst="rect">
            <a:avLst/>
          </a:prstGeom>
          <a:noFill/>
        </p:spPr>
        <p:txBody>
          <a:bodyPr wrap="square">
            <a:spAutoFit/>
          </a:bodyPr>
          <a:lstStyle/>
          <a:p>
            <a:pPr indent="0" fontAlgn="auto">
              <a:lnSpc>
                <a:spcPts val="2800"/>
              </a:lnSpc>
            </a:pPr>
            <a:r>
              <a:rPr lang="en-US" altLang="zh-CN" dirty="0"/>
              <a:t>Overcome the limitations of molecular designs that depend on training data</a:t>
            </a:r>
          </a:p>
          <a:p>
            <a:pPr indent="0" fontAlgn="auto">
              <a:lnSpc>
                <a:spcPts val="2800"/>
              </a:lnSpc>
            </a:pPr>
            <a:r>
              <a:rPr lang="en-US" altLang="zh-CN" dirty="0"/>
              <a:t>Enable reliable molecular design in a broader chemical space</a:t>
            </a:r>
            <a:endParaRPr lang="zh-CN" altLang="en-US" dirty="0"/>
          </a:p>
        </p:txBody>
      </p:sp>
      <p:sp>
        <p:nvSpPr>
          <p:cNvPr id="12" name="文本框 11"/>
          <p:cNvSpPr txBox="1"/>
          <p:nvPr/>
        </p:nvSpPr>
        <p:spPr>
          <a:xfrm>
            <a:off x="5546711" y="4113206"/>
            <a:ext cx="6094324" cy="808990"/>
          </a:xfrm>
          <a:prstGeom prst="rect">
            <a:avLst/>
          </a:prstGeom>
          <a:noFill/>
        </p:spPr>
        <p:txBody>
          <a:bodyPr wrap="square">
            <a:spAutoFit/>
          </a:bodyPr>
          <a:lstStyle/>
          <a:p>
            <a:pPr indent="0" fontAlgn="auto">
              <a:lnSpc>
                <a:spcPts val="2800"/>
              </a:lnSpc>
            </a:pPr>
            <a:r>
              <a:rPr lang="en-US" altLang="zh-CN" sz="2000" dirty="0"/>
              <a:t>Removal of similar molecules across datasets and rediscovered examples in the removed molecules.</a:t>
            </a:r>
          </a:p>
        </p:txBody>
      </p:sp>
      <p:sp>
        <p:nvSpPr>
          <p:cNvPr id="14" name="文本框 13"/>
          <p:cNvSpPr txBox="1"/>
          <p:nvPr/>
        </p:nvSpPr>
        <p:spPr>
          <a:xfrm>
            <a:off x="742950" y="5095240"/>
            <a:ext cx="4251325" cy="808990"/>
          </a:xfrm>
          <a:prstGeom prst="rect">
            <a:avLst/>
          </a:prstGeom>
          <a:noFill/>
        </p:spPr>
        <p:txBody>
          <a:bodyPr wrap="square">
            <a:spAutoFit/>
          </a:bodyPr>
          <a:lstStyle/>
          <a:p>
            <a:pPr indent="0" fontAlgn="auto">
              <a:lnSpc>
                <a:spcPts val="2800"/>
              </a:lnSpc>
            </a:pPr>
            <a:r>
              <a:rPr lang="en-US" altLang="zh-CN" dirty="0"/>
              <a:t> </a:t>
            </a:r>
            <a:r>
              <a:rPr lang="en-US" altLang="zh-CN" sz="2000" dirty="0"/>
              <a:t>Effects of prioritization on adjustment of reliability levels.</a:t>
            </a:r>
          </a:p>
        </p:txBody>
      </p:sp>
      <p:sp>
        <p:nvSpPr>
          <p:cNvPr id="15" name="文本框 14"/>
          <p:cNvSpPr txBox="1"/>
          <p:nvPr/>
        </p:nvSpPr>
        <p:spPr>
          <a:xfrm>
            <a:off x="5546524" y="4921878"/>
            <a:ext cx="1564005" cy="398780"/>
          </a:xfrm>
          <a:prstGeom prst="rect">
            <a:avLst/>
          </a:prstGeom>
          <a:noFill/>
        </p:spPr>
        <p:txBody>
          <a:bodyPr wrap="none" rtlCol="0">
            <a:spAutoFit/>
          </a:bodyPr>
          <a:lstStyle/>
          <a:p>
            <a:r>
              <a:rPr lang="en-US" altLang="zh-CN" sz="2000" b="1" dirty="0"/>
              <a:t>Conclusion</a:t>
            </a:r>
          </a:p>
        </p:txBody>
      </p:sp>
      <p:sp>
        <p:nvSpPr>
          <p:cNvPr id="17" name="文本框 16"/>
          <p:cNvSpPr txBox="1"/>
          <p:nvPr/>
        </p:nvSpPr>
        <p:spPr>
          <a:xfrm>
            <a:off x="6447790" y="6380480"/>
            <a:ext cx="5047615" cy="398780"/>
          </a:xfrm>
          <a:prstGeom prst="rect">
            <a:avLst/>
          </a:prstGeom>
          <a:noFill/>
        </p:spPr>
        <p:txBody>
          <a:bodyPr wrap="square">
            <a:spAutoFit/>
          </a:bodyPr>
          <a:lstStyle/>
          <a:p>
            <a:r>
              <a:rPr lang="en-US" altLang="zh-CN" sz="2000" dirty="0"/>
              <a:t>DOI:10.1038/s41467-025-57582-3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525" y="419735"/>
            <a:ext cx="11242040"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unsupervised algorithm in computational chemistry</a:t>
            </a:r>
            <a:endParaRPr lang="en-US" altLang="zh-CN" sz="2400" b="0" i="0" u="none" strike="noStrike" baseline="0">
              <a:solidFill>
                <a:schemeClr val="accent6">
                  <a:lumMod val="75000"/>
                </a:schemeClr>
              </a:solidFill>
              <a:latin typeface="+mj-ea"/>
              <a:ea typeface="+mj-ea"/>
            </a:endParaRPr>
          </a:p>
        </p:txBody>
      </p:sp>
      <p:pic>
        <p:nvPicPr>
          <p:cNvPr id="4" name="图片 3"/>
          <p:cNvPicPr>
            <a:picLocks noChangeAspect="1"/>
          </p:cNvPicPr>
          <p:nvPr/>
        </p:nvPicPr>
        <p:blipFill>
          <a:blip r:embed="rId2"/>
          <a:stretch>
            <a:fillRect/>
          </a:stretch>
        </p:blipFill>
        <p:spPr>
          <a:xfrm>
            <a:off x="1495666" y="1903142"/>
            <a:ext cx="4210430" cy="3804669"/>
          </a:xfrm>
          <a:prstGeom prst="rect">
            <a:avLst/>
          </a:prstGeom>
        </p:spPr>
      </p:pic>
      <p:pic>
        <p:nvPicPr>
          <p:cNvPr id="8" name="图片 7"/>
          <p:cNvPicPr>
            <a:picLocks noChangeAspect="1"/>
          </p:cNvPicPr>
          <p:nvPr/>
        </p:nvPicPr>
        <p:blipFill>
          <a:blip r:embed="rId3"/>
          <a:stretch>
            <a:fillRect/>
          </a:stretch>
        </p:blipFill>
        <p:spPr>
          <a:xfrm>
            <a:off x="6414571" y="1849831"/>
            <a:ext cx="3926808" cy="3967134"/>
          </a:xfrm>
          <a:prstGeom prst="rect">
            <a:avLst/>
          </a:prstGeom>
        </p:spPr>
      </p:pic>
      <p:sp>
        <p:nvSpPr>
          <p:cNvPr id="10" name="文本框 9"/>
          <p:cNvSpPr txBox="1"/>
          <p:nvPr/>
        </p:nvSpPr>
        <p:spPr>
          <a:xfrm>
            <a:off x="866775" y="781050"/>
            <a:ext cx="10516235" cy="398780"/>
          </a:xfrm>
          <a:prstGeom prst="rect">
            <a:avLst/>
          </a:prstGeom>
          <a:noFill/>
        </p:spPr>
        <p:txBody>
          <a:bodyPr wrap="square">
            <a:spAutoFit/>
          </a:bodyPr>
          <a:lstStyle/>
          <a:p>
            <a:r>
              <a:rPr lang="en-US" altLang="zh-CN" sz="2000" dirty="0"/>
              <a:t>Classifying soft self-assembled materials via unsupervised machine learning of defects</a:t>
            </a:r>
          </a:p>
        </p:txBody>
      </p:sp>
      <p:sp>
        <p:nvSpPr>
          <p:cNvPr id="11" name="文本框 10"/>
          <p:cNvSpPr txBox="1"/>
          <p:nvPr/>
        </p:nvSpPr>
        <p:spPr>
          <a:xfrm>
            <a:off x="866775" y="1203325"/>
            <a:ext cx="8352790" cy="808990"/>
          </a:xfrm>
          <a:prstGeom prst="rect">
            <a:avLst/>
          </a:prstGeom>
          <a:noFill/>
        </p:spPr>
        <p:txBody>
          <a:bodyPr wrap="square" rtlCol="0">
            <a:spAutoFit/>
          </a:bodyPr>
          <a:lstStyle/>
          <a:p>
            <a:pPr indent="0" fontAlgn="auto">
              <a:lnSpc>
                <a:spcPts val="2800"/>
              </a:lnSpc>
            </a:pPr>
            <a:r>
              <a:rPr lang="en-US" altLang="zh-CN" sz="2000" dirty="0"/>
              <a:t>A “</a:t>
            </a:r>
            <a:r>
              <a:rPr lang="en-US" altLang="zh-CN" sz="2000" dirty="0" err="1"/>
              <a:t>defectometer</a:t>
            </a:r>
            <a:r>
              <a:rPr lang="en-US" altLang="zh-CN" sz="2000" dirty="0"/>
              <a:t>” by constructing a data-driven analysis strategy based on SOAP description and unsupervised clustering (PAMM)</a:t>
            </a:r>
          </a:p>
        </p:txBody>
      </p:sp>
      <p:sp>
        <p:nvSpPr>
          <p:cNvPr id="12" name="文本框 11"/>
          <p:cNvSpPr txBox="1"/>
          <p:nvPr/>
        </p:nvSpPr>
        <p:spPr>
          <a:xfrm>
            <a:off x="743585" y="5761355"/>
            <a:ext cx="5186680" cy="1168400"/>
          </a:xfrm>
          <a:prstGeom prst="rect">
            <a:avLst/>
          </a:prstGeom>
          <a:noFill/>
        </p:spPr>
        <p:txBody>
          <a:bodyPr wrap="square" rtlCol="0">
            <a:spAutoFit/>
          </a:bodyPr>
          <a:lstStyle/>
          <a:p>
            <a:pPr indent="0" fontAlgn="auto">
              <a:lnSpc>
                <a:spcPts val="2800"/>
              </a:lnSpc>
            </a:pPr>
            <a:r>
              <a:rPr lang="en-US" altLang="zh-CN" sz="2000" dirty="0"/>
              <a:t>Classification of supramolecular polymers based on the structural/dynamical features of their molecular motifs</a:t>
            </a:r>
          </a:p>
        </p:txBody>
      </p:sp>
      <p:sp>
        <p:nvSpPr>
          <p:cNvPr id="13" name="文本框 12"/>
          <p:cNvSpPr txBox="1"/>
          <p:nvPr/>
        </p:nvSpPr>
        <p:spPr>
          <a:xfrm>
            <a:off x="6192860" y="5899056"/>
            <a:ext cx="5568950" cy="398780"/>
          </a:xfrm>
          <a:prstGeom prst="rect">
            <a:avLst/>
          </a:prstGeom>
          <a:noFill/>
        </p:spPr>
        <p:txBody>
          <a:bodyPr wrap="none" rtlCol="0">
            <a:spAutoFit/>
          </a:bodyPr>
          <a:lstStyle/>
          <a:p>
            <a:r>
              <a:rPr lang="en-US" altLang="zh-CN" sz="2000" dirty="0"/>
              <a:t>Comparing variants of supramolecular polymers</a:t>
            </a:r>
          </a:p>
        </p:txBody>
      </p:sp>
      <p:sp>
        <p:nvSpPr>
          <p:cNvPr id="16" name="文本框 15"/>
          <p:cNvSpPr txBox="1"/>
          <p:nvPr/>
        </p:nvSpPr>
        <p:spPr>
          <a:xfrm>
            <a:off x="7232650" y="6380480"/>
            <a:ext cx="4262755" cy="398780"/>
          </a:xfrm>
          <a:prstGeom prst="rect">
            <a:avLst/>
          </a:prstGeom>
          <a:noFill/>
        </p:spPr>
        <p:txBody>
          <a:bodyPr wrap="square">
            <a:spAutoFit/>
          </a:bodyPr>
          <a:lstStyle/>
          <a:p>
            <a:r>
              <a:rPr lang="en-US" altLang="zh-CN" sz="2000" dirty="0"/>
              <a:t>DOI: 10.1038/s42004-022-00699-z</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4660" y="419735"/>
            <a:ext cx="10761980"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unsupervised algorithm in computational chemistry</a:t>
            </a:r>
            <a:endParaRPr lang="en-US" altLang="zh-CN" sz="2400" b="0" i="0" u="none" strike="noStrike" baseline="0">
              <a:solidFill>
                <a:schemeClr val="accent6">
                  <a:lumMod val="75000"/>
                </a:schemeClr>
              </a:solidFill>
              <a:latin typeface="+mj-ea"/>
              <a:ea typeface="+mj-ea"/>
            </a:endParaRPr>
          </a:p>
        </p:txBody>
      </p:sp>
      <p:pic>
        <p:nvPicPr>
          <p:cNvPr id="3" name="图片 2"/>
          <p:cNvPicPr>
            <a:picLocks noChangeAspect="1"/>
          </p:cNvPicPr>
          <p:nvPr/>
        </p:nvPicPr>
        <p:blipFill>
          <a:blip r:embed="rId2"/>
          <a:stretch>
            <a:fillRect/>
          </a:stretch>
        </p:blipFill>
        <p:spPr>
          <a:xfrm>
            <a:off x="390346" y="1147813"/>
            <a:ext cx="5970220" cy="4605170"/>
          </a:xfrm>
          <a:prstGeom prst="rect">
            <a:avLst/>
          </a:prstGeom>
        </p:spPr>
      </p:pic>
      <p:pic>
        <p:nvPicPr>
          <p:cNvPr id="7" name="图片 6"/>
          <p:cNvPicPr>
            <a:picLocks noChangeAspect="1"/>
          </p:cNvPicPr>
          <p:nvPr/>
        </p:nvPicPr>
        <p:blipFill>
          <a:blip r:embed="rId3"/>
          <a:stretch>
            <a:fillRect/>
          </a:stretch>
        </p:blipFill>
        <p:spPr>
          <a:xfrm>
            <a:off x="6096000" y="971665"/>
            <a:ext cx="5948250" cy="4783129"/>
          </a:xfrm>
          <a:prstGeom prst="rect">
            <a:avLst/>
          </a:prstGeom>
        </p:spPr>
      </p:pic>
      <p:sp>
        <p:nvSpPr>
          <p:cNvPr id="9" name="文本框 8"/>
          <p:cNvSpPr txBox="1"/>
          <p:nvPr/>
        </p:nvSpPr>
        <p:spPr>
          <a:xfrm>
            <a:off x="7408711" y="5998913"/>
            <a:ext cx="3158490" cy="398780"/>
          </a:xfrm>
          <a:prstGeom prst="rect">
            <a:avLst/>
          </a:prstGeom>
          <a:noFill/>
        </p:spPr>
        <p:txBody>
          <a:bodyPr wrap="none" rtlCol="0">
            <a:spAutoFit/>
          </a:bodyPr>
          <a:lstStyle/>
          <a:p>
            <a:r>
              <a:rPr lang="en-US" altLang="zh-CN" sz="2000" dirty="0"/>
              <a:t>Comparing 2D </a:t>
            </a:r>
            <a:r>
              <a:rPr lang="en-US" altLang="zh-CN" sz="2000" dirty="0" err="1"/>
              <a:t>assembiles</a:t>
            </a:r>
          </a:p>
        </p:txBody>
      </p:sp>
      <p:sp>
        <p:nvSpPr>
          <p:cNvPr id="10" name="文本框 9"/>
          <p:cNvSpPr txBox="1"/>
          <p:nvPr/>
        </p:nvSpPr>
        <p:spPr>
          <a:xfrm>
            <a:off x="2263954" y="5909081"/>
            <a:ext cx="3158490" cy="398780"/>
          </a:xfrm>
          <a:prstGeom prst="rect">
            <a:avLst/>
          </a:prstGeom>
          <a:noFill/>
        </p:spPr>
        <p:txBody>
          <a:bodyPr wrap="none" rtlCol="0">
            <a:spAutoFit/>
          </a:bodyPr>
          <a:lstStyle/>
          <a:p>
            <a:r>
              <a:rPr lang="en-US" altLang="zh-CN" sz="2000" dirty="0"/>
              <a:t>Comparing 1D </a:t>
            </a:r>
            <a:r>
              <a:rPr lang="en-US" altLang="zh-CN" sz="2000" dirty="0" err="1"/>
              <a:t>assembiles</a:t>
            </a:r>
          </a:p>
        </p:txBody>
      </p:sp>
      <p:sp>
        <p:nvSpPr>
          <p:cNvPr id="11" name="文本框 10"/>
          <p:cNvSpPr txBox="1"/>
          <p:nvPr/>
        </p:nvSpPr>
        <p:spPr>
          <a:xfrm>
            <a:off x="6967855" y="6380480"/>
            <a:ext cx="4527550" cy="398780"/>
          </a:xfrm>
          <a:prstGeom prst="rect">
            <a:avLst/>
          </a:prstGeom>
          <a:noFill/>
        </p:spPr>
        <p:txBody>
          <a:bodyPr wrap="square">
            <a:spAutoFit/>
          </a:bodyPr>
          <a:lstStyle/>
          <a:p>
            <a:r>
              <a:rPr lang="en-US" altLang="zh-CN" sz="2000" dirty="0"/>
              <a:t>DOI: 10.1038/s42004-022-00699-z</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86410" y="267335"/>
            <a:ext cx="10305415" cy="460375"/>
          </a:xfrm>
          <a:prstGeom prst="rect">
            <a:avLst/>
          </a:prstGeom>
          <a:noFill/>
        </p:spPr>
        <p:txBody>
          <a:bodyPr wrap="square">
            <a:spAutoFit/>
          </a:bodyPr>
          <a:lstStyle/>
          <a:p>
            <a:r>
              <a:rPr lang="en-US" altLang="zh-CN" sz="2400">
                <a:solidFill>
                  <a:schemeClr val="accent6">
                    <a:lumMod val="75000"/>
                  </a:schemeClr>
                </a:solidFill>
                <a:latin typeface="+mj-ea"/>
                <a:ea typeface="+mj-ea"/>
              </a:rPr>
              <a:t>Application for unsupervised algorithm in computational chemistry</a:t>
            </a:r>
            <a:endParaRPr lang="en-US" altLang="zh-CN" sz="2400" b="0" i="0" u="none" strike="noStrike" baseline="0">
              <a:solidFill>
                <a:schemeClr val="accent6">
                  <a:lumMod val="75000"/>
                </a:schemeClr>
              </a:solidFill>
              <a:latin typeface="+mj-ea"/>
              <a:ea typeface="+mj-ea"/>
            </a:endParaRPr>
          </a:p>
        </p:txBody>
      </p:sp>
      <p:pic>
        <p:nvPicPr>
          <p:cNvPr id="8" name="图片 7"/>
          <p:cNvPicPr>
            <a:picLocks noChangeAspect="1"/>
          </p:cNvPicPr>
          <p:nvPr/>
        </p:nvPicPr>
        <p:blipFill>
          <a:blip r:embed="rId2"/>
          <a:stretch>
            <a:fillRect/>
          </a:stretch>
        </p:blipFill>
        <p:spPr>
          <a:xfrm>
            <a:off x="6228383" y="727546"/>
            <a:ext cx="4779959" cy="2617596"/>
          </a:xfrm>
          <a:prstGeom prst="rect">
            <a:avLst/>
          </a:prstGeom>
        </p:spPr>
      </p:pic>
      <p:pic>
        <p:nvPicPr>
          <p:cNvPr id="10" name="图片 9"/>
          <p:cNvPicPr>
            <a:picLocks noChangeAspect="1"/>
          </p:cNvPicPr>
          <p:nvPr/>
        </p:nvPicPr>
        <p:blipFill>
          <a:blip r:embed="rId3"/>
          <a:stretch>
            <a:fillRect/>
          </a:stretch>
        </p:blipFill>
        <p:spPr>
          <a:xfrm>
            <a:off x="1332865" y="727710"/>
            <a:ext cx="4305300" cy="3531870"/>
          </a:xfrm>
          <a:prstGeom prst="rect">
            <a:avLst/>
          </a:prstGeom>
        </p:spPr>
      </p:pic>
      <p:sp>
        <p:nvSpPr>
          <p:cNvPr id="11" name="文本框 10"/>
          <p:cNvSpPr txBox="1"/>
          <p:nvPr/>
        </p:nvSpPr>
        <p:spPr>
          <a:xfrm>
            <a:off x="1847917" y="4327122"/>
            <a:ext cx="3158490" cy="398780"/>
          </a:xfrm>
          <a:prstGeom prst="rect">
            <a:avLst/>
          </a:prstGeom>
          <a:noFill/>
        </p:spPr>
        <p:txBody>
          <a:bodyPr wrap="none" rtlCol="0">
            <a:spAutoFit/>
          </a:bodyPr>
          <a:lstStyle/>
          <a:p>
            <a:r>
              <a:rPr lang="en-US" altLang="zh-CN" sz="2000" dirty="0"/>
              <a:t>Comparing 3D </a:t>
            </a:r>
            <a:r>
              <a:rPr lang="en-US" altLang="zh-CN" sz="2000" dirty="0" err="1"/>
              <a:t>assembiles</a:t>
            </a:r>
          </a:p>
        </p:txBody>
      </p:sp>
      <p:sp>
        <p:nvSpPr>
          <p:cNvPr id="12" name="文本框 11"/>
          <p:cNvSpPr txBox="1"/>
          <p:nvPr/>
        </p:nvSpPr>
        <p:spPr>
          <a:xfrm>
            <a:off x="6704881" y="3345219"/>
            <a:ext cx="4779960" cy="706755"/>
          </a:xfrm>
          <a:prstGeom prst="rect">
            <a:avLst/>
          </a:prstGeom>
          <a:noFill/>
        </p:spPr>
        <p:txBody>
          <a:bodyPr wrap="square" rtlCol="0">
            <a:spAutoFit/>
          </a:bodyPr>
          <a:lstStyle/>
          <a:p>
            <a:r>
              <a:rPr lang="en-US" altLang="zh-CN" sz="2000" dirty="0"/>
              <a:t>Similarity classification of soft, dynamic supramolecular materials</a:t>
            </a:r>
          </a:p>
        </p:txBody>
      </p:sp>
      <p:sp>
        <p:nvSpPr>
          <p:cNvPr id="13" name="文本框 12"/>
          <p:cNvSpPr txBox="1"/>
          <p:nvPr/>
        </p:nvSpPr>
        <p:spPr>
          <a:xfrm>
            <a:off x="6337935" y="3990340"/>
            <a:ext cx="5984240" cy="1527175"/>
          </a:xfrm>
          <a:prstGeom prst="rect">
            <a:avLst/>
          </a:prstGeom>
          <a:noFill/>
        </p:spPr>
        <p:txBody>
          <a:bodyPr wrap="square" rtlCol="0">
            <a:spAutoFit/>
          </a:bodyPr>
          <a:lstStyle/>
          <a:p>
            <a:pPr indent="0" fontAlgn="auto">
              <a:lnSpc>
                <a:spcPts val="2800"/>
              </a:lnSpc>
            </a:pPr>
            <a:r>
              <a:rPr lang="en-US" altLang="zh-CN" sz="2000" dirty="0"/>
              <a:t>Comparison and classification of soft self-assembled materials based on the structural dynamics of the internal molecular  environments that surround their constitutive monomers.</a:t>
            </a:r>
          </a:p>
        </p:txBody>
      </p:sp>
      <p:sp>
        <p:nvSpPr>
          <p:cNvPr id="15" name="文本框 14"/>
          <p:cNvSpPr txBox="1"/>
          <p:nvPr/>
        </p:nvSpPr>
        <p:spPr>
          <a:xfrm>
            <a:off x="6337844" y="5390788"/>
            <a:ext cx="5514033" cy="1168400"/>
          </a:xfrm>
          <a:prstGeom prst="rect">
            <a:avLst/>
          </a:prstGeom>
          <a:noFill/>
        </p:spPr>
        <p:txBody>
          <a:bodyPr wrap="square">
            <a:spAutoFit/>
          </a:bodyPr>
          <a:lstStyle/>
          <a:p>
            <a:pPr indent="0" fontAlgn="auto">
              <a:lnSpc>
                <a:spcPts val="2800"/>
              </a:lnSpc>
            </a:pPr>
            <a:r>
              <a:rPr lang="en-US" altLang="zh-CN" sz="2000" dirty="0"/>
              <a:t>Overcoming standard classification approaches based on a priori assumptions on the features of the assemblies</a:t>
            </a:r>
          </a:p>
        </p:txBody>
      </p:sp>
      <p:sp>
        <p:nvSpPr>
          <p:cNvPr id="17" name="文本框 16"/>
          <p:cNvSpPr txBox="1"/>
          <p:nvPr/>
        </p:nvSpPr>
        <p:spPr>
          <a:xfrm>
            <a:off x="137795" y="4725670"/>
            <a:ext cx="6817995" cy="2245360"/>
          </a:xfrm>
          <a:prstGeom prst="rect">
            <a:avLst/>
          </a:prstGeom>
          <a:noFill/>
        </p:spPr>
        <p:txBody>
          <a:bodyPr wrap="square">
            <a:spAutoFit/>
          </a:bodyPr>
          <a:lstStyle/>
          <a:p>
            <a:pPr indent="0" fontAlgn="auto">
              <a:lnSpc>
                <a:spcPts val="2800"/>
              </a:lnSpc>
            </a:pPr>
            <a:r>
              <a:rPr lang="en-US" altLang="zh-CN" sz="2000" dirty="0"/>
              <a:t>This workflow is powerful for multiple reasons. </a:t>
            </a:r>
          </a:p>
          <a:p>
            <a:pPr indent="0" fontAlgn="auto">
              <a:lnSpc>
                <a:spcPts val="2800"/>
              </a:lnSpc>
            </a:pPr>
            <a:r>
              <a:rPr lang="en-US" altLang="zh-CN" sz="2000" dirty="0"/>
              <a:t>(</a:t>
            </a:r>
            <a:r>
              <a:rPr lang="en-US" altLang="zh-CN" sz="2000" dirty="0" err="1"/>
              <a:t>i</a:t>
            </a:r>
            <a:r>
              <a:rPr lang="en-US" altLang="zh-CN" sz="2000" dirty="0"/>
              <a:t>) It does </a:t>
            </a:r>
            <a:r>
              <a:rPr lang="en-US" altLang="zh-CN" sz="2000" dirty="0" err="1"/>
              <a:t>notbuild</a:t>
            </a:r>
            <a:r>
              <a:rPr lang="en-US" altLang="zh-CN" sz="2000" dirty="0"/>
              <a:t> on any a priori knowledge. </a:t>
            </a:r>
          </a:p>
          <a:p>
            <a:pPr indent="0" fontAlgn="auto">
              <a:lnSpc>
                <a:spcPts val="2800"/>
              </a:lnSpc>
            </a:pPr>
            <a:r>
              <a:rPr lang="en-US" altLang="zh-CN" sz="2000" dirty="0"/>
              <a:t>(ii) Holding a great potential to unify supramolecular materials. </a:t>
            </a:r>
          </a:p>
          <a:p>
            <a:pPr indent="0" fontAlgn="auto">
              <a:lnSpc>
                <a:spcPts val="2800"/>
              </a:lnSpc>
            </a:pPr>
            <a:r>
              <a:rPr lang="en-US" altLang="zh-CN" sz="2000" dirty="0"/>
              <a:t>(iii)quantitatively classify dynamic assemblies that are different from each other</a:t>
            </a:r>
          </a:p>
        </p:txBody>
      </p:sp>
      <p:sp>
        <p:nvSpPr>
          <p:cNvPr id="18" name="文本框 17"/>
          <p:cNvSpPr txBox="1"/>
          <p:nvPr/>
        </p:nvSpPr>
        <p:spPr>
          <a:xfrm>
            <a:off x="7164070" y="6380480"/>
            <a:ext cx="4687570" cy="398780"/>
          </a:xfrm>
          <a:prstGeom prst="rect">
            <a:avLst/>
          </a:prstGeom>
          <a:noFill/>
        </p:spPr>
        <p:txBody>
          <a:bodyPr wrap="square">
            <a:spAutoFit/>
          </a:bodyPr>
          <a:lstStyle/>
          <a:p>
            <a:r>
              <a:rPr lang="en-US" altLang="zh-CN" sz="2000" dirty="0"/>
              <a:t>DOI: 10.1038/s42004-022-00699-z</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17240" y="2470150"/>
            <a:ext cx="4459605" cy="1014730"/>
          </a:xfrm>
          <a:prstGeom prst="rect">
            <a:avLst/>
          </a:prstGeom>
          <a:noFill/>
        </p:spPr>
        <p:txBody>
          <a:bodyPr wrap="square" rtlCol="0" anchor="t">
            <a:spAutoFit/>
          </a:bodyPr>
          <a:lstStyle/>
          <a:p>
            <a:pPr indent="0">
              <a:buFont typeface="Wingdings" panose="05000000000000000000" charset="0"/>
              <a:buNone/>
            </a:pPr>
            <a:r>
              <a:rPr lang="en-US" altLang="zh-CN" sz="6000">
                <a:solidFill>
                  <a:srgbClr val="002060"/>
                </a:solidFill>
                <a:sym typeface="+mn-ea"/>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pPr algn="l">
              <a:buClrTx/>
              <a:buSzTx/>
              <a:buFontTx/>
            </a:pPr>
            <a:r>
              <a:rPr lang="en-US" altLang="zh-CN" sz="2400">
                <a:solidFill>
                  <a:schemeClr val="accent6">
                    <a:lumMod val="75000"/>
                  </a:schemeClr>
                </a:solidFill>
                <a:latin typeface="+mj-ea"/>
                <a:ea typeface="+mj-ea"/>
              </a:rPr>
              <a:t>Evaluation Methods</a:t>
            </a:r>
            <a:endParaRPr lang="en-US" altLang="zh-CN" sz="2400" b="0" i="0" u="none" strike="noStrike" baseline="0">
              <a:solidFill>
                <a:schemeClr val="accent6">
                  <a:lumMod val="75000"/>
                </a:schemeClr>
              </a:solidFill>
              <a:latin typeface="+mj-ea"/>
              <a:ea typeface="+mj-ea"/>
            </a:endParaRPr>
          </a:p>
        </p:txBody>
      </p:sp>
      <p:sp>
        <p:nvSpPr>
          <p:cNvPr id="3" name="文本框 2"/>
          <p:cNvSpPr txBox="1"/>
          <p:nvPr/>
        </p:nvSpPr>
        <p:spPr>
          <a:xfrm>
            <a:off x="621665" y="1098669"/>
            <a:ext cx="6096000" cy="39878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Internal Evaluation Metrics</a:t>
            </a:r>
          </a:p>
        </p:txBody>
      </p:sp>
      <p:sp>
        <p:nvSpPr>
          <p:cNvPr id="6" name="文本框 5"/>
          <p:cNvSpPr txBox="1"/>
          <p:nvPr/>
        </p:nvSpPr>
        <p:spPr>
          <a:xfrm>
            <a:off x="1571625" y="1716688"/>
            <a:ext cx="6096000" cy="398780"/>
          </a:xfrm>
          <a:prstGeom prst="rect">
            <a:avLst/>
          </a:prstGeom>
          <a:noFill/>
        </p:spPr>
        <p:txBody>
          <a:bodyPr wrap="square">
            <a:spAutoFit/>
          </a:bodyPr>
          <a:lstStyle/>
          <a:p>
            <a:r>
              <a:rPr lang="en-US" altLang="zh-CN" sz="2000" dirty="0"/>
              <a:t>Silhouette Coefficient</a:t>
            </a:r>
          </a:p>
        </p:txBody>
      </p:sp>
      <mc:AlternateContent xmlns:mc="http://schemas.openxmlformats.org/markup-compatibility/2006" xmlns:a14="http://schemas.microsoft.com/office/drawing/2010/main">
        <mc:Choice Requires="a14">
          <p:sp>
            <p:nvSpPr>
              <p:cNvPr id="13" name="文本框 12"/>
              <p:cNvSpPr txBox="1"/>
              <p:nvPr/>
            </p:nvSpPr>
            <p:spPr>
              <a:xfrm>
                <a:off x="2085975" y="2303592"/>
                <a:ext cx="2172970" cy="5816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num>
                        <m:den>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den>
                      </m:f>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085975" y="2303592"/>
                <a:ext cx="2172970" cy="581660"/>
              </a:xfrm>
              <a:prstGeom prst="rect">
                <a:avLst/>
              </a:prstGeom>
              <a:blipFill rotWithShape="1">
                <a:blip r:embed="rId2"/>
                <a:stretch>
                  <a:fillRect t="-77" r="-964" b="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5013960" y="1679575"/>
                <a:ext cx="6922135" cy="1168400"/>
              </a:xfrm>
              <a:prstGeom prst="rect">
                <a:avLst/>
              </a:prstGeom>
              <a:noFill/>
            </p:spPr>
            <p:txBody>
              <a:bodyPr wrap="square">
                <a:spAutoFit/>
              </a:bodyPr>
              <a:lstStyle/>
              <a:p>
                <a:pPr indent="0" fontAlgn="auto">
                  <a:lnSpc>
                    <a:spcPts val="2800"/>
                  </a:lnSpc>
                </a:pPr>
                <a14:m>
                  <m:oMath xmlns:m="http://schemas.openxmlformats.org/officeDocument/2006/math">
                    <m:r>
                      <a:rPr lang="en-US" altLang="zh-CN" sz="2000" i="1" dirty="0" smtClean="0">
                        <a:latin typeface="Cambria Math" panose="02040503050406030204" pitchFamily="18" charset="0"/>
                      </a:rPr>
                      <m:t>𝑎</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m:t>
                    </m:r>
                  </m:oMath>
                </a14:m>
                <a:r>
                  <a:rPr lang="en-US" altLang="zh-CN" sz="2000" dirty="0"/>
                  <a:t>: Average distance to other points in the same cluster.</a:t>
                </a:r>
              </a:p>
              <a:p>
                <a:pPr indent="0" fontAlgn="auto">
                  <a:lnSpc>
                    <a:spcPts val="2800"/>
                  </a:lnSpc>
                </a:pPr>
                <a14:m>
                  <m:oMath xmlns:m="http://schemas.openxmlformats.org/officeDocument/2006/math">
                    <m:r>
                      <a:rPr lang="en-US" altLang="zh-CN" sz="2000" i="1" dirty="0" smtClean="0">
                        <a:latin typeface="Cambria Math" panose="02040503050406030204" pitchFamily="18" charset="0"/>
                      </a:rPr>
                      <m:t>𝑏</m:t>
                    </m:r>
                    <m:r>
                      <a:rPr lang="en-US" altLang="zh-CN" sz="2000" i="1" dirty="0" smtClean="0">
                        <a:latin typeface="Cambria Math" panose="02040503050406030204" pitchFamily="18" charset="0"/>
                      </a:rPr>
                      <m:t>(</m:t>
                    </m:r>
                    <m:r>
                      <a:rPr lang="en-US" altLang="zh-CN" sz="2000" i="1" dirty="0" err="1">
                        <a:latin typeface="Cambria Math" panose="02040503050406030204" pitchFamily="18" charset="0"/>
                      </a:rPr>
                      <m:t>𝑖</m:t>
                    </m:r>
                    <m:r>
                      <a:rPr lang="en-US" altLang="zh-CN" sz="2000" i="1" dirty="0">
                        <a:latin typeface="Cambria Math" panose="02040503050406030204" pitchFamily="18" charset="0"/>
                      </a:rPr>
                      <m:t>)</m:t>
                    </m:r>
                  </m:oMath>
                </a14:m>
                <a:r>
                  <a:rPr lang="en-US" altLang="zh-CN" sz="2000" dirty="0"/>
                  <a:t>: Average distance to points in the nearest neighboring cluster</a:t>
                </a:r>
                <a:r>
                  <a:rPr lang="en-US" altLang="zh-CN" dirty="0"/>
                  <a:t>.</a:t>
                </a:r>
                <a:endParaRPr lang="zh-CN" altLang="en-US" dirty="0"/>
              </a:p>
            </p:txBody>
          </p:sp>
        </mc:Choice>
        <mc:Fallback xmlns="">
          <p:sp>
            <p:nvSpPr>
              <p:cNvPr id="16" name="文本框 15"/>
              <p:cNvSpPr txBox="1">
                <a:spLocks noRot="1" noChangeAspect="1" noMove="1" noResize="1" noEditPoints="1" noAdjustHandles="1" noChangeArrowheads="1" noChangeShapeType="1" noTextEdit="1"/>
              </p:cNvSpPr>
              <p:nvPr/>
            </p:nvSpPr>
            <p:spPr>
              <a:xfrm>
                <a:off x="5013960" y="1679575"/>
                <a:ext cx="6922135" cy="1168400"/>
              </a:xfrm>
              <a:prstGeom prst="rect">
                <a:avLst/>
              </a:prstGeom>
              <a:blipFill rotWithShape="1">
                <a:blip r:embed="rId3"/>
                <a:stretch>
                  <a:fillRect/>
                </a:stretch>
              </a:blipFill>
            </p:spPr>
            <p:txBody>
              <a:bodyPr/>
              <a:lstStyle/>
              <a:p>
                <a:r>
                  <a:rPr lang="zh-CN" altLang="en-US">
                    <a:noFill/>
                  </a:rPr>
                  <a:t> </a:t>
                </a:r>
              </a:p>
            </p:txBody>
          </p:sp>
        </mc:Fallback>
      </mc:AlternateContent>
      <p:sp>
        <p:nvSpPr>
          <p:cNvPr id="19" name="文本框 18"/>
          <p:cNvSpPr txBox="1"/>
          <p:nvPr/>
        </p:nvSpPr>
        <p:spPr>
          <a:xfrm>
            <a:off x="621665" y="3082465"/>
            <a:ext cx="6096000" cy="398780"/>
          </a:xfrm>
          <a:prstGeom prst="rect">
            <a:avLst/>
          </a:prstGeom>
          <a:noFill/>
        </p:spPr>
        <p:txBody>
          <a:bodyPr wrap="square">
            <a:spAutoFit/>
          </a:bodyPr>
          <a:lstStyle/>
          <a:p>
            <a:pPr marL="342900" indent="-342900">
              <a:buFont typeface="Arial" panose="020B0604020202020204" pitchFamily="34" charset="0"/>
              <a:buChar char="•"/>
            </a:pPr>
            <a:r>
              <a:rPr lang="en-US" altLang="zh-CN" sz="2000" dirty="0" err="1"/>
              <a:t>Calinski-Harabasz</a:t>
            </a:r>
            <a:r>
              <a:rPr lang="en-US" altLang="zh-CN" sz="2000" dirty="0"/>
              <a:t> Index</a:t>
            </a:r>
          </a:p>
        </p:txBody>
      </p:sp>
      <mc:AlternateContent xmlns:mc="http://schemas.openxmlformats.org/markup-compatibility/2006" xmlns:a14="http://schemas.microsoft.com/office/drawing/2010/main">
        <mc:Choice Requires="a14">
          <p:sp>
            <p:nvSpPr>
              <p:cNvPr id="25" name="文本框 24"/>
              <p:cNvSpPr txBox="1"/>
              <p:nvPr/>
            </p:nvSpPr>
            <p:spPr>
              <a:xfrm>
                <a:off x="5062220" y="3535561"/>
                <a:ext cx="6096000" cy="808990"/>
              </a:xfrm>
              <a:prstGeom prst="rect">
                <a:avLst/>
              </a:prstGeom>
              <a:noFill/>
            </p:spPr>
            <p:txBody>
              <a:bodyPr wrap="square">
                <a:spAutoFit/>
              </a:bodyPr>
              <a:lstStyle/>
              <a:p>
                <a:pPr indent="0" fontAlgn="auto">
                  <a:lnSpc>
                    <a:spcPts val="2800"/>
                  </a:lnSpc>
                </a:pPr>
                <a14:m>
                  <m:oMath xmlns:m="http://schemas.openxmlformats.org/officeDocument/2006/math">
                    <m:r>
                      <a:rPr lang="en-US" altLang="zh-CN" sz="2000" i="1" dirty="0" smtClean="0">
                        <a:latin typeface="Cambria Math" panose="02040503050406030204" pitchFamily="18" charset="0"/>
                      </a:rPr>
                      <m:t>𝐵</m:t>
                    </m:r>
                    <m:r>
                      <a:rPr lang="en-US" altLang="zh-CN" sz="2000" i="1" baseline="-25000" dirty="0" smtClean="0">
                        <a:latin typeface="Cambria Math" panose="02040503050406030204" pitchFamily="18" charset="0"/>
                      </a:rPr>
                      <m:t>𝑘</m:t>
                    </m:r>
                  </m:oMath>
                </a14:m>
                <a:r>
                  <a:rPr lang="en-US" altLang="zh-CN" sz="2000" dirty="0"/>
                  <a:t>: Between-cluster scatter matrix.</a:t>
                </a:r>
              </a:p>
              <a:p>
                <a:pPr indent="0" fontAlgn="auto">
                  <a:lnSpc>
                    <a:spcPts val="2800"/>
                  </a:lnSpc>
                </a:pPr>
                <a14:m>
                  <m:oMath xmlns:m="http://schemas.openxmlformats.org/officeDocument/2006/math">
                    <m:r>
                      <a:rPr lang="en-US" altLang="zh-CN" sz="2000" i="1" dirty="0" smtClean="0">
                        <a:latin typeface="Cambria Math" panose="02040503050406030204" pitchFamily="18" charset="0"/>
                      </a:rPr>
                      <m:t>𝑊</m:t>
                    </m:r>
                    <m:r>
                      <a:rPr lang="en-US" altLang="zh-CN" sz="2000" i="1" baseline="-25000" dirty="0" err="1">
                        <a:latin typeface="Cambria Math" panose="02040503050406030204" pitchFamily="18" charset="0"/>
                      </a:rPr>
                      <m:t>𝑘</m:t>
                    </m:r>
                  </m:oMath>
                </a14:m>
                <a:r>
                  <a:rPr lang="en-US" altLang="zh-CN" sz="2000" dirty="0"/>
                  <a:t>​: Within-cluster scatter matrix.</a:t>
                </a:r>
              </a:p>
            </p:txBody>
          </p:sp>
        </mc:Choice>
        <mc:Fallback xmlns="">
          <p:sp>
            <p:nvSpPr>
              <p:cNvPr id="25" name="文本框 24"/>
              <p:cNvSpPr txBox="1">
                <a:spLocks noRot="1" noChangeAspect="1" noMove="1" noResize="1" noEditPoints="1" noAdjustHandles="1" noChangeArrowheads="1" noChangeShapeType="1" noTextEdit="1"/>
              </p:cNvSpPr>
              <p:nvPr/>
            </p:nvSpPr>
            <p:spPr>
              <a:xfrm>
                <a:off x="5062220" y="3535561"/>
                <a:ext cx="6096000" cy="808990"/>
              </a:xfrm>
              <a:prstGeom prst="rect">
                <a:avLst/>
              </a:prstGeom>
              <a:blipFill rotWithShape="1">
                <a:blip r:embed="rId4"/>
                <a:stretch>
                  <a:fillRect t="-64" b="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382395" y="3643239"/>
                <a:ext cx="2348230" cy="6356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𝐶𝐻</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𝑡𝑟</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𝐵</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num>
                        <m:den>
                          <m:r>
                            <a:rPr lang="en-US" altLang="zh-CN" sz="2000" i="1">
                              <a:latin typeface="Cambria Math" panose="02040503050406030204" pitchFamily="18" charset="0"/>
                            </a:rPr>
                            <m:t>𝑡𝑟</m:t>
                          </m:r>
                          <m:r>
                            <a:rPr lang="en-US" altLang="zh-CN" sz="2000" i="1">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𝑘</m:t>
                              </m:r>
                            </m:sub>
                          </m:sSub>
                          <m:r>
                            <a:rPr lang="en-US" altLang="zh-CN" sz="2000" i="1">
                              <a:latin typeface="Cambria Math" panose="02040503050406030204" pitchFamily="18" charset="0"/>
                            </a:rPr>
                            <m:t>)</m:t>
                          </m:r>
                        </m:den>
                      </m:f>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𝑘</m:t>
                          </m:r>
                        </m:num>
                        <m:den>
                          <m:r>
                            <a:rPr lang="en-US" altLang="zh-CN" sz="2000" b="0" i="1" smtClean="0">
                              <a:latin typeface="Cambria Math" panose="02040503050406030204" pitchFamily="18" charset="0"/>
                              <a:ea typeface="Cambria Math" panose="02040503050406030204" pitchFamily="18" charset="0"/>
                            </a:rPr>
                            <m:t>𝑘</m:t>
                          </m:r>
                          <m:r>
                            <a:rPr lang="en-US" altLang="zh-CN" sz="2000" b="0" i="1" smtClean="0">
                              <a:latin typeface="Cambria Math" panose="02040503050406030204" pitchFamily="18" charset="0"/>
                              <a:ea typeface="Cambria Math" panose="02040503050406030204" pitchFamily="18" charset="0"/>
                            </a:rPr>
                            <m:t>−1</m:t>
                          </m:r>
                        </m:den>
                      </m:f>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1382395" y="3643239"/>
                <a:ext cx="2348230" cy="635635"/>
              </a:xfrm>
              <a:prstGeom prst="rect">
                <a:avLst/>
              </a:prstGeom>
              <a:blipFill rotWithShape="1">
                <a:blip r:embed="rId5"/>
                <a:stretch>
                  <a:fillRect t="-38" r="-3002" b="38"/>
                </a:stretch>
              </a:blipFill>
            </p:spPr>
            <p:txBody>
              <a:bodyPr/>
              <a:lstStyle/>
              <a:p>
                <a:r>
                  <a:rPr lang="zh-CN" altLang="en-US">
                    <a:noFill/>
                  </a:rPr>
                  <a:t> </a:t>
                </a:r>
              </a:p>
            </p:txBody>
          </p:sp>
        </mc:Fallback>
      </mc:AlternateContent>
      <p:sp>
        <p:nvSpPr>
          <p:cNvPr id="28" name="文本框 27"/>
          <p:cNvSpPr txBox="1"/>
          <p:nvPr/>
        </p:nvSpPr>
        <p:spPr>
          <a:xfrm>
            <a:off x="701675" y="4848860"/>
            <a:ext cx="4010025" cy="39878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Davies-Bouldin Index (DBI)</a:t>
            </a:r>
          </a:p>
        </p:txBody>
      </p:sp>
      <mc:AlternateContent xmlns:mc="http://schemas.openxmlformats.org/markup-compatibility/2006" xmlns:a14="http://schemas.microsoft.com/office/drawing/2010/main">
        <mc:Choice Requires="a14">
          <p:sp>
            <p:nvSpPr>
              <p:cNvPr id="29" name="文本框 28"/>
              <p:cNvSpPr txBox="1"/>
              <p:nvPr/>
            </p:nvSpPr>
            <p:spPr>
              <a:xfrm>
                <a:off x="1238250" y="5635456"/>
                <a:ext cx="2993390" cy="879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𝐷𝐵𝐼</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m:rPr>
                              <m:sty m:val="p"/>
                            </m:rPr>
                            <a:rPr lang="en-US" altLang="zh-CN" sz="2000" b="0" i="0" smtClean="0">
                              <a:latin typeface="Cambria Math" panose="02040503050406030204" pitchFamily="18" charset="0"/>
                            </a:rPr>
                            <m:t>k</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𝑘</m:t>
                          </m:r>
                        </m:sup>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𝑗</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𝑖</m:t>
                                  </m:r>
                                </m:lim>
                              </m:limLow>
                            </m:fName>
                            <m:e>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acc>
                                        <m:accPr>
                                          <m:chr m:val="̅"/>
                                          <m:ctrlPr>
                                            <a:rPr lang="en-US" altLang="zh-CN" sz="2000" b="0" i="1" smtClean="0">
                                              <a:latin typeface="Cambria Math" panose="02040503050406030204" pitchFamily="18" charset="0"/>
                                            </a:rPr>
                                          </m:ctrlPr>
                                        </m:acc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𝑑</m:t>
                                              </m:r>
                                            </m:e>
                                            <m:sub>
                                              <m:r>
                                                <a:rPr lang="en-US" altLang="zh-CN" sz="2000" b="0" i="1" smtClean="0">
                                                  <a:latin typeface="Cambria Math" panose="02040503050406030204" pitchFamily="18" charset="0"/>
                                                </a:rPr>
                                                <m:t>𝑖</m:t>
                                              </m:r>
                                            </m:sub>
                                          </m:sSub>
                                        </m:e>
                                      </m:acc>
                                      <m:r>
                                        <a:rPr lang="en-US" altLang="zh-CN" sz="2000" b="0" i="1" smtClean="0">
                                          <a:latin typeface="Cambria Math" panose="02040503050406030204" pitchFamily="18" charset="0"/>
                                        </a:rPr>
                                        <m:t>+</m:t>
                                      </m:r>
                                      <m:acc>
                                        <m:accPr>
                                          <m:chr m:val="̅"/>
                                          <m:ctrlPr>
                                            <a:rPr lang="en-US" altLang="zh-CN" sz="2000" b="0" i="1" smtClean="0">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𝑗</m:t>
                                              </m:r>
                                            </m:sub>
                                          </m:sSub>
                                        </m:e>
                                      </m:acc>
                                    </m:num>
                                    <m:den>
                                      <m:r>
                                        <a:rPr lang="en-US" altLang="zh-CN" sz="2000" b="0" i="1" smtClean="0">
                                          <a:latin typeface="Cambria Math" panose="02040503050406030204" pitchFamily="18" charset="0"/>
                                        </a:rPr>
                                        <m:t>𝑑</m:t>
                                      </m:r>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m:rPr>
                                                  <m:sty m:val="p"/>
                                                </m:rPr>
                                                <a:rPr lang="en-US" altLang="zh-CN" sz="2000" i="1">
                                                  <a:latin typeface="Cambria Math" panose="02040503050406030204" pitchFamily="18" charset="0"/>
                                                </a:rPr>
                                                <m:t>c</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𝑗</m:t>
                                              </m:r>
                                            </m:sub>
                                          </m:sSub>
                                        </m:e>
                                      </m:d>
                                    </m:den>
                                  </m:f>
                                </m:e>
                              </m:d>
                            </m:e>
                          </m:func>
                        </m:e>
                      </m:nary>
                    </m:oMath>
                  </m:oMathPara>
                </a14:m>
                <a:endParaRPr lang="en-US" altLang="zh-CN" sz="2000" b="0" i="1" dirty="0">
                  <a:latin typeface="Cambria Math" panose="020405030504060302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238250" y="5635456"/>
                <a:ext cx="2993390" cy="879475"/>
              </a:xfrm>
              <a:prstGeom prst="rect">
                <a:avLst/>
              </a:prstGeom>
              <a:blipFill rotWithShape="1">
                <a:blip r:embed="rId6"/>
                <a:stretch>
                  <a:fillRect t="-53" r="-2355" b="53"/>
                </a:stretch>
              </a:blipFill>
            </p:spPr>
            <p:txBody>
              <a:bodyPr/>
              <a:lstStyle/>
              <a:p>
                <a:r>
                  <a:rPr lang="zh-CN" alt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a:solidFill>
                  <a:schemeClr val="accent6">
                    <a:lumMod val="75000"/>
                  </a:schemeClr>
                </a:solidFill>
                <a:latin typeface="+mj-ea"/>
                <a:ea typeface="+mj-ea"/>
              </a:rPr>
              <a:t>Evaluation Methods</a:t>
            </a:r>
            <a:endParaRPr lang="en-US" altLang="zh-CN" sz="2400" b="0" i="0" u="none" strike="noStrike" baseline="0">
              <a:solidFill>
                <a:schemeClr val="accent6">
                  <a:lumMod val="75000"/>
                </a:schemeClr>
              </a:solidFill>
              <a:latin typeface="+mj-ea"/>
              <a:ea typeface="+mj-ea"/>
            </a:endParaRPr>
          </a:p>
        </p:txBody>
      </p:sp>
      <p:sp>
        <p:nvSpPr>
          <p:cNvPr id="3" name="文本框 2"/>
          <p:cNvSpPr txBox="1"/>
          <p:nvPr/>
        </p:nvSpPr>
        <p:spPr>
          <a:xfrm>
            <a:off x="1228725" y="938014"/>
            <a:ext cx="6096000" cy="39878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External Evaluation Metrics</a:t>
            </a:r>
          </a:p>
        </p:txBody>
      </p:sp>
      <p:sp>
        <p:nvSpPr>
          <p:cNvPr id="6" name="文本框 5"/>
          <p:cNvSpPr txBox="1"/>
          <p:nvPr/>
        </p:nvSpPr>
        <p:spPr>
          <a:xfrm>
            <a:off x="2044065" y="1629058"/>
            <a:ext cx="6096000" cy="398780"/>
          </a:xfrm>
          <a:prstGeom prst="rect">
            <a:avLst/>
          </a:prstGeom>
          <a:noFill/>
        </p:spPr>
        <p:txBody>
          <a:bodyPr wrap="square">
            <a:spAutoFit/>
          </a:bodyPr>
          <a:lstStyle/>
          <a:p>
            <a:r>
              <a:rPr lang="en-US" altLang="zh-CN" sz="2000" dirty="0"/>
              <a:t>Adjusted Rand Index (ARI)</a:t>
            </a:r>
          </a:p>
        </p:txBody>
      </p:sp>
      <mc:AlternateContent xmlns:mc="http://schemas.openxmlformats.org/markup-compatibility/2006" xmlns:a14="http://schemas.microsoft.com/office/drawing/2010/main">
        <mc:Choice Requires="a14">
          <p:sp>
            <p:nvSpPr>
              <p:cNvPr id="13" name="文本框 12"/>
              <p:cNvSpPr txBox="1"/>
              <p:nvPr/>
            </p:nvSpPr>
            <p:spPr>
              <a:xfrm>
                <a:off x="1878330" y="2525842"/>
                <a:ext cx="2390775" cy="5727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𝐴𝑅𝐼</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𝑅𝐼</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𝑅𝐼</m:t>
                              </m:r>
                            </m:e>
                          </m:d>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𝑅𝐼</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𝐸</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𝑅𝐼</m:t>
                              </m:r>
                            </m:e>
                          </m:d>
                        </m:den>
                      </m:f>
                    </m:oMath>
                  </m:oMathPara>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878330" y="2525842"/>
                <a:ext cx="2390775" cy="572770"/>
              </a:xfrm>
              <a:prstGeom prst="rect">
                <a:avLst/>
              </a:prstGeom>
              <a:blipFill rotWithShape="1">
                <a:blip r:embed="rId2"/>
                <a:stretch>
                  <a:fillRect t="-78" r="-1328" b="78"/>
                </a:stretch>
              </a:blipFill>
            </p:spPr>
            <p:txBody>
              <a:bodyPr/>
              <a:lstStyle/>
              <a:p>
                <a:r>
                  <a:rPr lang="zh-CN" altLang="en-US">
                    <a:noFill/>
                  </a:rPr>
                  <a:t> </a:t>
                </a:r>
              </a:p>
            </p:txBody>
          </p:sp>
        </mc:Fallback>
      </mc:AlternateContent>
      <p:sp>
        <p:nvSpPr>
          <p:cNvPr id="16" name="文本框 15"/>
          <p:cNvSpPr txBox="1"/>
          <p:nvPr/>
        </p:nvSpPr>
        <p:spPr>
          <a:xfrm>
            <a:off x="5229860" y="2705378"/>
            <a:ext cx="6096000" cy="398780"/>
          </a:xfrm>
          <a:prstGeom prst="rect">
            <a:avLst/>
          </a:prstGeom>
          <a:noFill/>
        </p:spPr>
        <p:txBody>
          <a:bodyPr wrap="square">
            <a:spAutoFit/>
          </a:bodyPr>
          <a:lstStyle/>
          <a:p>
            <a:r>
              <a:rPr lang="en-US" altLang="zh-CN" sz="2000" dirty="0"/>
              <a:t>RI (Rand Index) = (TP + TN) / (TP + FP + FN + TN)</a:t>
            </a:r>
          </a:p>
        </p:txBody>
      </p:sp>
      <p:sp>
        <p:nvSpPr>
          <p:cNvPr id="19" name="文本框 18"/>
          <p:cNvSpPr txBox="1"/>
          <p:nvPr/>
        </p:nvSpPr>
        <p:spPr>
          <a:xfrm>
            <a:off x="1036320" y="3812715"/>
            <a:ext cx="6096000" cy="398780"/>
          </a:xfrm>
          <a:prstGeom prst="rect">
            <a:avLst/>
          </a:prstGeom>
          <a:noFill/>
        </p:spPr>
        <p:txBody>
          <a:bodyPr wrap="square">
            <a:spAutoFit/>
          </a:bodyPr>
          <a:lstStyle/>
          <a:p>
            <a:pPr marL="342900" indent="-342900">
              <a:buFont typeface="Arial" panose="020B0604020202020204" pitchFamily="34" charset="0"/>
              <a:buChar char="•"/>
            </a:pPr>
            <a:r>
              <a:rPr lang="en-US" altLang="zh-CN" sz="2000" dirty="0"/>
              <a:t>Normalized Mutual Information (NMI)</a:t>
            </a:r>
          </a:p>
        </p:txBody>
      </p:sp>
      <mc:AlternateContent xmlns:mc="http://schemas.openxmlformats.org/markup-compatibility/2006" xmlns:a14="http://schemas.microsoft.com/office/drawing/2010/main">
        <mc:Choice Requires="a14">
          <p:sp>
            <p:nvSpPr>
              <p:cNvPr id="25" name="文本框 24"/>
              <p:cNvSpPr txBox="1"/>
              <p:nvPr/>
            </p:nvSpPr>
            <p:spPr>
              <a:xfrm>
                <a:off x="1790065" y="5728851"/>
                <a:ext cx="6096000" cy="398780"/>
              </a:xfrm>
              <a:prstGeom prst="rect">
                <a:avLst/>
              </a:prstGeom>
              <a:noFill/>
            </p:spPr>
            <p:txBody>
              <a:bodyPr wrap="square">
                <a:spAutoFit/>
              </a:bodyPr>
              <a:lstStyle/>
              <a:p>
                <a14:m>
                  <m:oMath xmlns:m="http://schemas.openxmlformats.org/officeDocument/2006/math">
                    <m:r>
                      <a:rPr lang="en-US" altLang="zh-CN" sz="2000" i="1" dirty="0" smtClean="0">
                        <a:latin typeface="Cambria Math" panose="02040503050406030204" pitchFamily="18" charset="0"/>
                      </a:rPr>
                      <m:t>𝐼</m:t>
                    </m:r>
                  </m:oMath>
                </a14:m>
                <a:r>
                  <a:rPr lang="en-US" altLang="zh-CN" sz="2000" dirty="0"/>
                  <a:t>: Mutual information; </a:t>
                </a:r>
                <a14:m>
                  <m:oMath xmlns:m="http://schemas.openxmlformats.org/officeDocument/2006/math">
                    <m:r>
                      <a:rPr lang="en-US" altLang="zh-CN" sz="2000" i="1" dirty="0" smtClean="0">
                        <a:latin typeface="Cambria Math" panose="02040503050406030204" pitchFamily="18" charset="0"/>
                      </a:rPr>
                      <m:t>𝐻</m:t>
                    </m:r>
                  </m:oMath>
                </a14:m>
                <a:r>
                  <a:rPr lang="en-US" altLang="zh-CN" sz="2000" dirty="0"/>
                  <a:t>: Entropy</a:t>
                </a:r>
              </a:p>
            </p:txBody>
          </p:sp>
        </mc:Choice>
        <mc:Fallback xmlns="">
          <p:sp>
            <p:nvSpPr>
              <p:cNvPr id="25" name="文本框 24"/>
              <p:cNvSpPr txBox="1">
                <a:spLocks noRot="1" noChangeAspect="1" noMove="1" noResize="1" noEditPoints="1" noAdjustHandles="1" noChangeArrowheads="1" noChangeShapeType="1" noTextEdit="1"/>
              </p:cNvSpPr>
              <p:nvPr/>
            </p:nvSpPr>
            <p:spPr>
              <a:xfrm>
                <a:off x="1790065" y="5728851"/>
                <a:ext cx="6096000" cy="398780"/>
              </a:xfrm>
              <a:prstGeom prst="rect">
                <a:avLst/>
              </a:prstGeom>
              <a:blipFill rotWithShape="1">
                <a:blip r:embed="rId3"/>
                <a:stretch>
                  <a:fillRect t="-129" b="1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2270760" y="4695434"/>
                <a:ext cx="1981200" cy="648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𝑁𝑀𝐼</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e>
                          </m:d>
                        </m:num>
                        <m:den>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𝑈</m:t>
                                  </m:r>
                                </m:e>
                              </m:d>
                              <m:r>
                                <a:rPr lang="en-US" altLang="zh-CN" b="0" i="1" smtClean="0">
                                  <a:latin typeface="Cambria Math" panose="02040503050406030204" pitchFamily="18" charset="0"/>
                                </a:rPr>
                                <m:t>𝐻</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e>
                          </m:rad>
                        </m:den>
                      </m:f>
                    </m:oMath>
                  </m:oMathPara>
                </a14:m>
                <a:endParaRPr lang="zh-CN" altLang="en-US" dirty="0"/>
              </a:p>
            </p:txBody>
          </p:sp>
        </mc:Choice>
        <mc:Fallback xmlns="">
          <p:sp>
            <p:nvSpPr>
              <p:cNvPr id="26" name="文本框 25"/>
              <p:cNvSpPr txBox="1">
                <a:spLocks noRot="1" noChangeAspect="1" noMove="1" noResize="1" noEditPoints="1" noAdjustHandles="1" noChangeArrowheads="1" noChangeShapeType="1" noTextEdit="1"/>
              </p:cNvSpPr>
              <p:nvPr/>
            </p:nvSpPr>
            <p:spPr>
              <a:xfrm>
                <a:off x="2270760" y="4695434"/>
                <a:ext cx="1981200" cy="648335"/>
              </a:xfrm>
              <a:prstGeom prst="rect">
                <a:avLst/>
              </a:prstGeom>
              <a:blipFill rotWithShape="1">
                <a:blip r:embed="rId4"/>
                <a:stretch>
                  <a:fillRect t="-38" r="-1186" b="38"/>
                </a:stretch>
              </a:blipFill>
            </p:spPr>
            <p:txBody>
              <a:bodyPr/>
              <a:lstStyle/>
              <a:p>
                <a:r>
                  <a:rPr lang="zh-CN" altLang="en-US">
                    <a:noFill/>
                  </a:rPr>
                  <a:t> </a:t>
                </a:r>
              </a:p>
            </p:txBody>
          </p:sp>
        </mc:Fallback>
      </mc:AlternateContent>
      <p:sp>
        <p:nvSpPr>
          <p:cNvPr id="28" name="文本框 27"/>
          <p:cNvSpPr txBox="1"/>
          <p:nvPr/>
        </p:nvSpPr>
        <p:spPr>
          <a:xfrm>
            <a:off x="7324725" y="3862705"/>
            <a:ext cx="3905885" cy="398780"/>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Fowlkes-Mallows Index (FMI)</a:t>
            </a:r>
          </a:p>
        </p:txBody>
      </p:sp>
      <mc:AlternateContent xmlns:mc="http://schemas.openxmlformats.org/markup-compatibility/2006" xmlns:a14="http://schemas.microsoft.com/office/drawing/2010/main">
        <mc:Choice Requires="a14">
          <p:sp>
            <p:nvSpPr>
              <p:cNvPr id="29" name="文本框 28"/>
              <p:cNvSpPr txBox="1"/>
              <p:nvPr/>
            </p:nvSpPr>
            <p:spPr>
              <a:xfrm>
                <a:off x="7974330" y="4819135"/>
                <a:ext cx="3168015" cy="904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𝐹𝑀𝐼</m:t>
                      </m:r>
                      <m:r>
                        <a:rPr lang="en-US" altLang="zh-CN" sz="2000" b="0" i="1" smtClean="0">
                          <a:latin typeface="Cambria Math" panose="02040503050406030204" pitchFamily="18" charset="0"/>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𝑇𝑃</m:t>
                              </m:r>
                            </m:num>
                            <m:den>
                              <m:r>
                                <a:rPr lang="en-US" altLang="zh-CN" sz="2000" b="0" i="1" smtClean="0">
                                  <a:latin typeface="Cambria Math" panose="02040503050406030204" pitchFamily="18" charset="0"/>
                                </a:rPr>
                                <m:t>𝑇𝑃</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𝐹𝑃</m:t>
                              </m:r>
                            </m:den>
                          </m:f>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𝑇𝑃</m:t>
                              </m:r>
                            </m:num>
                            <m:den>
                              <m:r>
                                <a:rPr lang="en-US" altLang="zh-CN" sz="2000" b="0" i="1" smtClean="0">
                                  <a:latin typeface="Cambria Math" panose="02040503050406030204" pitchFamily="18" charset="0"/>
                                  <a:ea typeface="Cambria Math" panose="02040503050406030204" pitchFamily="18" charset="0"/>
                                </a:rPr>
                                <m:t>𝑇𝑃</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𝐹𝑁</m:t>
                              </m:r>
                            </m:den>
                          </m:f>
                        </m:e>
                      </m:rad>
                    </m:oMath>
                  </m:oMathPara>
                </a14:m>
                <a:endParaRPr lang="en-US" altLang="zh-CN" sz="2000" b="0" i="1" dirty="0">
                  <a:latin typeface="Cambria Math" panose="02040503050406030204" pitchFamily="18" charset="0"/>
                  <a:ea typeface="Cambria Math" panose="02040503050406030204" pitchFamily="18" charset="0"/>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974330" y="4819135"/>
                <a:ext cx="3168015" cy="904240"/>
              </a:xfrm>
              <a:prstGeom prst="rect">
                <a:avLst/>
              </a:prstGeom>
              <a:blipFill rotWithShape="1">
                <a:blip r:embed="rId5"/>
                <a:stretch>
                  <a:fillRect t="-13" r="-2225" b="13"/>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Agglomerative Clusteric</a:t>
            </a:r>
          </a:p>
        </p:txBody>
      </p:sp>
      <p:sp>
        <p:nvSpPr>
          <p:cNvPr id="22" name="文本框 21"/>
          <p:cNvSpPr txBox="1"/>
          <p:nvPr/>
        </p:nvSpPr>
        <p:spPr>
          <a:xfrm>
            <a:off x="7978140" y="2048510"/>
            <a:ext cx="4481830" cy="1886585"/>
          </a:xfrm>
          <a:prstGeom prst="rect">
            <a:avLst/>
          </a:prstGeom>
          <a:noFill/>
        </p:spPr>
        <p:txBody>
          <a:bodyPr wrap="square">
            <a:spAutoFit/>
          </a:bodyPr>
          <a:lstStyle/>
          <a:p>
            <a:pPr algn="l" fontAlgn="auto">
              <a:lnSpc>
                <a:spcPts val="2800"/>
              </a:lnSpc>
            </a:pPr>
            <a:r>
              <a:rPr lang="en-US" altLang="zh-CN" sz="2000" dirty="0">
                <a:latin typeface="+mn-ea"/>
              </a:rPr>
              <a:t>Three Key Elements of Agglomerative Clustering:</a:t>
            </a:r>
          </a:p>
          <a:p>
            <a:pPr marL="285750" indent="-285750" fontAlgn="auto">
              <a:lnSpc>
                <a:spcPts val="2800"/>
              </a:lnSpc>
              <a:buFont typeface="Wingdings" panose="05000000000000000000" pitchFamily="2" charset="2"/>
              <a:buChar char="l"/>
            </a:pPr>
            <a:r>
              <a:rPr lang="en-US" altLang="zh-CN" sz="2000" dirty="0">
                <a:latin typeface="+mn-ea"/>
              </a:rPr>
              <a:t>Distance Metric</a:t>
            </a:r>
          </a:p>
          <a:p>
            <a:pPr marL="285750" indent="-285750" fontAlgn="auto">
              <a:lnSpc>
                <a:spcPts val="2800"/>
              </a:lnSpc>
              <a:buFont typeface="Wingdings" panose="05000000000000000000" pitchFamily="2" charset="2"/>
              <a:buChar char="l"/>
            </a:pPr>
            <a:r>
              <a:rPr lang="en-US" altLang="zh-CN" sz="2000" dirty="0">
                <a:latin typeface="+mn-ea"/>
              </a:rPr>
              <a:t>Linkage Criterion</a:t>
            </a:r>
          </a:p>
          <a:p>
            <a:pPr marL="285750" indent="-285750" fontAlgn="auto">
              <a:lnSpc>
                <a:spcPts val="2800"/>
              </a:lnSpc>
              <a:buFont typeface="Wingdings" panose="05000000000000000000" pitchFamily="2" charset="2"/>
              <a:buChar char="l"/>
            </a:pPr>
            <a:r>
              <a:rPr lang="en-US" altLang="zh-CN" sz="2000" dirty="0">
                <a:latin typeface="+mn-ea"/>
              </a:rPr>
              <a:t>Stopping Criterion</a:t>
            </a:r>
          </a:p>
        </p:txBody>
      </p:sp>
      <mc:AlternateContent xmlns:mc="http://schemas.openxmlformats.org/markup-compatibility/2006" xmlns:a14="http://schemas.microsoft.com/office/drawing/2010/main">
        <mc:Choice Requires="a14">
          <p:sp>
            <p:nvSpPr>
              <p:cNvPr id="26" name="文本框 25"/>
              <p:cNvSpPr txBox="1"/>
              <p:nvPr/>
            </p:nvSpPr>
            <p:spPr>
              <a:xfrm>
                <a:off x="305435" y="2189480"/>
                <a:ext cx="6769100" cy="4662805"/>
              </a:xfrm>
              <a:prstGeom prst="rect">
                <a:avLst/>
              </a:prstGeom>
              <a:noFill/>
            </p:spPr>
            <p:txBody>
              <a:bodyPr wrap="square">
                <a:spAutoFit/>
              </a:bodyPr>
              <a:lstStyle/>
              <a:p>
                <a:pPr marL="342900" indent="-342900">
                  <a:lnSpc>
                    <a:spcPts val="2145"/>
                  </a:lnSpc>
                  <a:spcBef>
                    <a:spcPts val="1030"/>
                  </a:spcBef>
                  <a:spcAft>
                    <a:spcPts val="1030"/>
                  </a:spcAft>
                  <a:buFont typeface="Arial" panose="020B0604020202020204" pitchFamily="34" charset="0"/>
                  <a:buChar char="•"/>
                </a:pPr>
                <a:r>
                  <a:rPr lang="en-US" altLang="zh-CN" sz="2000" b="1" i="0" dirty="0">
                    <a:solidFill>
                      <a:schemeClr val="tx1"/>
                    </a:solidFill>
                    <a:effectLst/>
                  </a:rPr>
                  <a:t>Input</a:t>
                </a:r>
                <a:r>
                  <a:rPr lang="en-US" altLang="zh-CN" sz="2000" b="0" i="0" dirty="0">
                    <a:solidFill>
                      <a:schemeClr val="tx1"/>
                    </a:solidFill>
                    <a:effectLst/>
                  </a:rPr>
                  <a:t>: Dataset </a:t>
                </a:r>
                <a:r>
                  <a:rPr lang="en-US" altLang="zh-CN" sz="2000" b="0" dirty="0">
                    <a:solidFill>
                      <a:schemeClr val="tx1"/>
                    </a:solidFill>
                    <a:ea typeface="Cambria Math" panose="020405030504060302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ea typeface="Cambria Math" panose="02040503050406030204" pitchFamily="18" charset="0"/>
                      </a:rPr>
                      <m:t>𝑋</m:t>
                    </m:r>
                    <m:r>
                      <a:rPr lang="en-US" altLang="zh-CN"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2000" i="1" smtClean="0">
                            <a:solidFill>
                              <a:schemeClr val="tx1"/>
                            </a:solidFill>
                            <a:latin typeface="Cambria Math" panose="02040503050406030204" pitchFamily="18" charset="0"/>
                            <a:ea typeface="Cambria Math" panose="02040503050406030204" pitchFamily="18" charset="0"/>
                          </a:rPr>
                        </m:ctrlPr>
                      </m:dPr>
                      <m:e>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𝑥</m:t>
                            </m:r>
                          </m:e>
                          <m:sub>
                            <m:r>
                              <a:rPr lang="en-US" altLang="zh-CN" sz="2000" b="0" i="1" smtClean="0">
                                <a:solidFill>
                                  <a:schemeClr val="tx1"/>
                                </a:solidFill>
                                <a:latin typeface="Cambria Math" panose="02040503050406030204" pitchFamily="18" charset="0"/>
                                <a:ea typeface="Cambria Math" panose="02040503050406030204" pitchFamily="18" charset="0"/>
                              </a:rPr>
                              <m:t>1</m:t>
                            </m:r>
                          </m:sub>
                        </m:sSub>
                        <m:r>
                          <a:rPr lang="en-US" altLang="zh-CN" sz="2000" b="0" i="1" smtClean="0">
                            <a:solidFill>
                              <a:schemeClr val="tx1"/>
                            </a:solidFill>
                            <a:latin typeface="Cambria Math" panose="02040503050406030204" pitchFamily="18" charset="0"/>
                            <a:ea typeface="Cambria Math" panose="02040503050406030204" pitchFamily="18" charset="0"/>
                          </a:rPr>
                          <m:t>,</m:t>
                        </m:r>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𝑥</m:t>
                            </m:r>
                          </m:e>
                          <m:sub>
                            <m:r>
                              <a:rPr lang="en-US" altLang="zh-CN" sz="2000" b="0" i="1" smtClean="0">
                                <a:solidFill>
                                  <a:schemeClr val="tx1"/>
                                </a:solidFill>
                                <a:latin typeface="Cambria Math" panose="02040503050406030204" pitchFamily="18" charset="0"/>
                                <a:ea typeface="Cambria Math" panose="02040503050406030204" pitchFamily="18" charset="0"/>
                              </a:rPr>
                              <m:t>2</m:t>
                            </m:r>
                          </m:sub>
                        </m:sSub>
                        <m:r>
                          <a:rPr lang="en-US" altLang="zh-CN" sz="2000" b="0" i="1" smtClean="0">
                            <a:solidFill>
                              <a:schemeClr val="tx1"/>
                            </a:solidFill>
                            <a:latin typeface="Cambria Math" panose="02040503050406030204" pitchFamily="18" charset="0"/>
                            <a:ea typeface="Cambria Math" panose="02040503050406030204" pitchFamily="18" charset="0"/>
                          </a:rPr>
                          <m:t>,⋯,</m:t>
                        </m:r>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𝑥</m:t>
                            </m:r>
                          </m:e>
                          <m:sub>
                            <m:r>
                              <a:rPr lang="en-US" altLang="zh-CN" sz="2000" b="0" i="1" smtClean="0">
                                <a:solidFill>
                                  <a:schemeClr val="tx1"/>
                                </a:solidFill>
                                <a:latin typeface="Cambria Math" panose="02040503050406030204" pitchFamily="18" charset="0"/>
                                <a:ea typeface="Cambria Math" panose="02040503050406030204" pitchFamily="18" charset="0"/>
                              </a:rPr>
                              <m:t>𝑚</m:t>
                            </m:r>
                          </m:sub>
                        </m:sSub>
                      </m:e>
                    </m:d>
                  </m:oMath>
                </a14:m>
                <a:r>
                  <a:rPr lang="en-US" altLang="zh-CN" sz="2000" b="0" i="0" dirty="0">
                    <a:solidFill>
                      <a:schemeClr val="tx1"/>
                    </a:solidFill>
                    <a:effectLst/>
                  </a:rPr>
                  <a:t>, distance metric </a:t>
                </a:r>
                <a:r>
                  <a:rPr lang="en-US" altLang="zh-CN" sz="2000" b="0" dirty="0">
                    <a:solidFill>
                      <a:schemeClr val="tx1"/>
                    </a:solidFill>
                    <a:effectLst/>
                  </a:rPr>
                  <a:t> </a:t>
                </a:r>
                <a14:m>
                  <m:oMath xmlns:m="http://schemas.openxmlformats.org/officeDocument/2006/math">
                    <m:r>
                      <a:rPr lang="en-US" altLang="zh-CN" sz="2000" b="0" i="1" smtClean="0">
                        <a:solidFill>
                          <a:schemeClr val="tx1"/>
                        </a:solidFill>
                        <a:effectLst/>
                        <a:latin typeface="Cambria Math" panose="02040503050406030204" pitchFamily="18" charset="0"/>
                      </a:rPr>
                      <m:t>𝑑</m:t>
                    </m:r>
                  </m:oMath>
                </a14:m>
                <a:r>
                  <a:rPr lang="en-US" altLang="zh-CN" sz="2000" b="0" i="0" dirty="0">
                    <a:solidFill>
                      <a:schemeClr val="tx1"/>
                    </a:solidFill>
                    <a:effectLst/>
                  </a:rPr>
                  <a:t>, linkage criterion </a:t>
                </a:r>
                <a:r>
                  <a:rPr lang="en-US" altLang="zh-CN" sz="2000" b="0" dirty="0">
                    <a:solidFill>
                      <a:schemeClr val="tx1"/>
                    </a:solidFill>
                    <a:effectLst/>
                  </a:rPr>
                  <a:t> </a:t>
                </a:r>
                <a14:m>
                  <m:oMath xmlns:m="http://schemas.openxmlformats.org/officeDocument/2006/math">
                    <m:r>
                      <a:rPr lang="en-US" altLang="zh-CN" sz="2000" b="0" i="1" smtClean="0">
                        <a:solidFill>
                          <a:schemeClr val="tx1"/>
                        </a:solidFill>
                        <a:effectLst/>
                        <a:latin typeface="Cambria Math" panose="02040503050406030204" pitchFamily="18" charset="0"/>
                      </a:rPr>
                      <m:t>𝐿</m:t>
                    </m:r>
                  </m:oMath>
                </a14:m>
                <a:r>
                  <a:rPr lang="en-US" altLang="zh-CN" sz="2000" b="0" i="0" dirty="0">
                    <a:solidFill>
                      <a:schemeClr val="tx1"/>
                    </a:solidFill>
                    <a:effectLst/>
                  </a:rPr>
                  <a:t>.</a:t>
                </a:r>
              </a:p>
              <a:p>
                <a:pPr marL="342900" indent="-342900">
                  <a:lnSpc>
                    <a:spcPts val="2145"/>
                  </a:lnSpc>
                  <a:spcBef>
                    <a:spcPts val="1030"/>
                  </a:spcBef>
                  <a:spcAft>
                    <a:spcPts val="1030"/>
                  </a:spcAft>
                  <a:buFont typeface="Arial" panose="020B0604020202020204" pitchFamily="34" charset="0"/>
                  <a:buChar char="•"/>
                </a:pPr>
                <a:r>
                  <a:rPr lang="en-US" altLang="zh-CN" sz="2000" b="1" i="0" dirty="0">
                    <a:solidFill>
                      <a:schemeClr val="tx1"/>
                    </a:solidFill>
                    <a:effectLst/>
                  </a:rPr>
                  <a:t>Output</a:t>
                </a:r>
                <a:r>
                  <a:rPr lang="en-US" altLang="zh-CN" sz="2000" b="0" i="0" dirty="0">
                    <a:solidFill>
                      <a:schemeClr val="tx1"/>
                    </a:solidFill>
                    <a:effectLst/>
                  </a:rPr>
                  <a:t>: Dendrogram and/or final cluster assignments.</a:t>
                </a:r>
              </a:p>
              <a:p>
                <a:pPr marL="342900" indent="-342900" algn="l">
                  <a:lnSpc>
                    <a:spcPts val="2145"/>
                  </a:lnSpc>
                  <a:spcBef>
                    <a:spcPts val="300"/>
                  </a:spcBef>
                  <a:spcAft>
                    <a:spcPts val="300"/>
                  </a:spcAft>
                  <a:buFont typeface="Arial" panose="020B0604020202020204" pitchFamily="34" charset="0"/>
                  <a:buChar char="•"/>
                </a:pPr>
                <a:r>
                  <a:rPr lang="en-US" altLang="zh-CN" sz="2000" b="1" i="0" dirty="0">
                    <a:solidFill>
                      <a:schemeClr val="tx1"/>
                    </a:solidFill>
                    <a:effectLst/>
                  </a:rPr>
                  <a:t>Initialize</a:t>
                </a:r>
                <a:r>
                  <a:rPr lang="en-US" altLang="zh-CN" sz="2000" b="0" i="0" dirty="0">
                    <a:solidFill>
                      <a:schemeClr val="tx1"/>
                    </a:solidFill>
                    <a:effectLst/>
                  </a:rPr>
                  <a:t>:</a:t>
                </a:r>
              </a:p>
              <a:p>
                <a:pPr marL="742950" lvl="1" indent="-285750">
                  <a:lnSpc>
                    <a:spcPts val="2145"/>
                  </a:lnSpc>
                  <a:spcBef>
                    <a:spcPts val="300"/>
                  </a:spcBef>
                  <a:spcAft>
                    <a:spcPts val="1030"/>
                  </a:spcAft>
                  <a:buFont typeface="+mj-lt"/>
                  <a:buAutoNum type="arabicPeriod"/>
                </a:pPr>
                <a:r>
                  <a:rPr lang="en-US" altLang="zh-CN" sz="2000" b="0" i="0" dirty="0">
                    <a:solidFill>
                      <a:schemeClr val="tx1"/>
                    </a:solidFill>
                    <a:effectLst/>
                  </a:rPr>
                  <a:t>Assign each point to its own cluster: </a:t>
                </a:r>
                <a:r>
                  <a:rPr lang="en-US" altLang="zh-CN" sz="2000" b="0" dirty="0">
                    <a:solidFill>
                      <a:schemeClr val="tx1"/>
                    </a:solidFill>
                    <a:ea typeface="Cambria Math" panose="02040503050406030204" pitchFamily="18" charset="0"/>
                  </a:rPr>
                  <a:t> </a:t>
                </a:r>
                <a14:m>
                  <m:oMath xmlns:m="http://schemas.openxmlformats.org/officeDocument/2006/math">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𝐶</m:t>
                        </m:r>
                      </m:e>
                      <m:sub>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2000" i="1" smtClean="0">
                            <a:solidFill>
                              <a:schemeClr val="tx1"/>
                            </a:solidFill>
                            <a:latin typeface="Cambria Math" panose="02040503050406030204" pitchFamily="18" charset="0"/>
                            <a:ea typeface="Cambria Math" panose="02040503050406030204" pitchFamily="18" charset="0"/>
                          </a:rPr>
                        </m:ctrlPr>
                      </m:dPr>
                      <m:e>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𝑥</m:t>
                            </m:r>
                          </m:e>
                          <m:sub>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i="1" smtClean="0">
                            <a:solidFill>
                              <a:schemeClr val="tx1"/>
                            </a:solidFill>
                            <a:latin typeface="Cambria Math" panose="02040503050406030204" pitchFamily="18" charset="0"/>
                            <a:ea typeface="Cambria Math" panose="02040503050406030204" pitchFamily="18" charset="0"/>
                          </a:rPr>
                          <m:t> </m:t>
                        </m:r>
                      </m:e>
                    </m:d>
                  </m:oMath>
                </a14:m>
                <a:endParaRPr lang="en-US" altLang="zh-CN" sz="2000" b="0" i="0" dirty="0">
                  <a:solidFill>
                    <a:schemeClr val="tx1"/>
                  </a:solidFill>
                  <a:effectLst/>
                </a:endParaRPr>
              </a:p>
              <a:p>
                <a:pPr marL="742950" lvl="1" indent="-285750">
                  <a:lnSpc>
                    <a:spcPts val="2145"/>
                  </a:lnSpc>
                  <a:spcBef>
                    <a:spcPts val="300"/>
                  </a:spcBef>
                  <a:spcAft>
                    <a:spcPts val="1030"/>
                  </a:spcAft>
                  <a:buFont typeface="+mj-lt"/>
                  <a:buAutoNum type="arabicPeriod"/>
                </a:pPr>
                <a:r>
                  <a:rPr lang="en-US" altLang="zh-CN" sz="2000" b="0" i="0" dirty="0">
                    <a:solidFill>
                      <a:schemeClr val="tx1"/>
                    </a:solidFill>
                    <a:effectLst/>
                  </a:rPr>
                  <a:t>Compute pairwise distance matrix </a:t>
                </a:r>
                <a:r>
                  <a:rPr lang="en-US" altLang="zh-CN" sz="2000" b="0" dirty="0">
                    <a:solidFill>
                      <a:schemeClr val="tx1"/>
                    </a:solidFill>
                    <a:effectLst/>
                  </a:rPr>
                  <a:t> </a:t>
                </a:r>
                <a14:m>
                  <m:oMath xmlns:m="http://schemas.openxmlformats.org/officeDocument/2006/math">
                    <m:r>
                      <a:rPr lang="en-US" altLang="zh-CN" sz="2000" b="0" i="1" smtClean="0">
                        <a:solidFill>
                          <a:schemeClr val="tx1"/>
                        </a:solidFill>
                        <a:effectLst/>
                        <a:latin typeface="Cambria Math" panose="02040503050406030204" pitchFamily="18" charset="0"/>
                      </a:rPr>
                      <m:t>𝐷</m:t>
                    </m:r>
                  </m:oMath>
                </a14:m>
                <a:endParaRPr lang="en-US" altLang="zh-CN" sz="2000" b="0" i="1" dirty="0">
                  <a:solidFill>
                    <a:schemeClr val="tx1"/>
                  </a:solidFill>
                  <a:effectLst/>
                </a:endParaRPr>
              </a:p>
              <a:p>
                <a:pPr marL="342900" indent="-342900" algn="l">
                  <a:lnSpc>
                    <a:spcPts val="2145"/>
                  </a:lnSpc>
                  <a:spcBef>
                    <a:spcPts val="300"/>
                  </a:spcBef>
                  <a:spcAft>
                    <a:spcPts val="300"/>
                  </a:spcAft>
                  <a:buFont typeface="Arial" panose="020B0604020202020204" pitchFamily="34" charset="0"/>
                  <a:buChar char="•"/>
                </a:pPr>
                <a:r>
                  <a:rPr lang="en-US" altLang="zh-CN" sz="2000" b="1" i="0" dirty="0">
                    <a:solidFill>
                      <a:schemeClr val="tx1"/>
                    </a:solidFill>
                    <a:effectLst/>
                  </a:rPr>
                  <a:t>Repeat until one cluster remains or stopping condition is met</a:t>
                </a:r>
                <a:r>
                  <a:rPr lang="en-US" altLang="zh-CN" sz="2000" b="0" i="0" dirty="0">
                    <a:solidFill>
                      <a:schemeClr val="tx1"/>
                    </a:solidFill>
                    <a:effectLst/>
                  </a:rPr>
                  <a:t>:</a:t>
                </a:r>
              </a:p>
              <a:p>
                <a:pPr marL="742950" lvl="1" indent="-285750">
                  <a:lnSpc>
                    <a:spcPts val="2145"/>
                  </a:lnSpc>
                  <a:spcBef>
                    <a:spcPts val="300"/>
                  </a:spcBef>
                  <a:spcAft>
                    <a:spcPts val="1030"/>
                  </a:spcAft>
                  <a:buFont typeface="+mj-lt"/>
                  <a:buAutoNum type="arabicPeriod"/>
                </a:pPr>
                <a:r>
                  <a:rPr lang="en-US" altLang="zh-CN" sz="2000" b="0" i="0" dirty="0">
                    <a:solidFill>
                      <a:schemeClr val="tx1"/>
                    </a:solidFill>
                    <a:effectLst/>
                  </a:rPr>
                  <a:t>Find the two closest clusters</a:t>
                </a:r>
                <a:r>
                  <a:rPr lang="en-US" altLang="zh-CN" sz="2000" dirty="0">
                    <a:solidFill>
                      <a:schemeClr val="tx1"/>
                    </a:solidFill>
                    <a:ea typeface="Cambria Math" panose="02040503050406030204" pitchFamily="18" charset="0"/>
                  </a:rPr>
                  <a:t> </a:t>
                </a:r>
                <a14:m>
                  <m:oMath xmlns:m="http://schemas.openxmlformats.org/officeDocument/2006/math">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𝐶</m:t>
                        </m:r>
                      </m:e>
                      <m:sub>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b="0" i="1" smtClean="0">
                        <a:solidFill>
                          <a:schemeClr val="tx1"/>
                        </a:solidFill>
                        <a:latin typeface="Cambria Math" panose="02040503050406030204" pitchFamily="18" charset="0"/>
                        <a:ea typeface="Cambria Math" panose="02040503050406030204" pitchFamily="18" charset="0"/>
                      </a:rPr>
                      <m:t> </m:t>
                    </m:r>
                  </m:oMath>
                </a14:m>
                <a:r>
                  <a:rPr lang="en-US" altLang="zh-CN" sz="2000" b="0" i="0" dirty="0">
                    <a:solidFill>
                      <a:schemeClr val="tx1"/>
                    </a:solidFill>
                    <a:effectLst/>
                  </a:rPr>
                  <a:t>and</a:t>
                </a:r>
                <a:r>
                  <a:rPr lang="en-US" altLang="zh-CN" sz="2000" b="0" i="1" dirty="0">
                    <a:solidFill>
                      <a:schemeClr val="tx1"/>
                    </a:solidFill>
                    <a:effectLst/>
                  </a:rPr>
                  <a:t>​</a:t>
                </a:r>
                <a:r>
                  <a:rPr lang="en-US" altLang="zh-CN" sz="2000" dirty="0">
                    <a:solidFill>
                      <a:schemeClr val="tx1"/>
                    </a:solidFill>
                    <a:ea typeface="Cambria Math" panose="02040503050406030204" pitchFamily="18" charset="0"/>
                  </a:rPr>
                  <a:t> </a:t>
                </a:r>
                <a14:m>
                  <m:oMath xmlns:m="http://schemas.openxmlformats.org/officeDocument/2006/math">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𝐶</m:t>
                        </m:r>
                      </m:e>
                      <m:sub>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b="0" i="1" smtClean="0">
                        <a:solidFill>
                          <a:schemeClr val="tx1"/>
                        </a:solidFill>
                        <a:latin typeface="Cambria Math" panose="02040503050406030204" pitchFamily="18" charset="0"/>
                        <a:ea typeface="Cambria Math" panose="02040503050406030204" pitchFamily="18" charset="0"/>
                      </a:rPr>
                      <m:t> </m:t>
                    </m:r>
                  </m:oMath>
                </a14:m>
                <a:r>
                  <a:rPr lang="en-US" altLang="zh-CN" sz="2000" b="0" i="0" dirty="0">
                    <a:solidFill>
                      <a:schemeClr val="tx1"/>
                    </a:solidFill>
                    <a:effectLst/>
                  </a:rPr>
                  <a:t> using </a:t>
                </a:r>
                <a14:m>
                  <m:oMath xmlns:m="http://schemas.openxmlformats.org/officeDocument/2006/math">
                    <m:r>
                      <a:rPr lang="en-US" altLang="zh-CN" sz="2000" b="0" i="1" smtClean="0">
                        <a:solidFill>
                          <a:schemeClr val="tx1"/>
                        </a:solidFill>
                        <a:effectLst/>
                        <a:latin typeface="Cambria Math" panose="02040503050406030204" pitchFamily="18" charset="0"/>
                      </a:rPr>
                      <m:t>𝐿</m:t>
                    </m:r>
                  </m:oMath>
                </a14:m>
                <a:r>
                  <a:rPr lang="en-US" altLang="zh-CN" sz="2000" b="0" i="0" dirty="0">
                    <a:solidFill>
                      <a:schemeClr val="tx1"/>
                    </a:solidFill>
                    <a:effectLst/>
                  </a:rPr>
                  <a:t>.</a:t>
                </a:r>
              </a:p>
              <a:p>
                <a:pPr marL="742950" lvl="1" indent="-285750">
                  <a:lnSpc>
                    <a:spcPts val="2145"/>
                  </a:lnSpc>
                  <a:spcBef>
                    <a:spcPts val="300"/>
                  </a:spcBef>
                  <a:spcAft>
                    <a:spcPts val="1030"/>
                  </a:spcAft>
                  <a:buFont typeface="+mj-lt"/>
                  <a:buAutoNum type="arabicPeriod"/>
                </a:pPr>
                <a:r>
                  <a:rPr lang="en-US" altLang="zh-CN" sz="2000" b="0" i="0" dirty="0">
                    <a:solidFill>
                      <a:schemeClr val="tx1"/>
                    </a:solidFill>
                    <a:effectLst/>
                  </a:rPr>
                  <a:t>Merge </a:t>
                </a:r>
                <a:r>
                  <a:rPr lang="en-US" altLang="zh-CN" sz="2000" dirty="0">
                    <a:solidFill>
                      <a:schemeClr val="tx1"/>
                    </a:solidFill>
                    <a:ea typeface="Cambria Math" panose="02040503050406030204" pitchFamily="18" charset="0"/>
                  </a:rPr>
                  <a:t> </a:t>
                </a:r>
                <a14:m>
                  <m:oMath xmlns:m="http://schemas.openxmlformats.org/officeDocument/2006/math">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𝐶</m:t>
                        </m:r>
                      </m:e>
                      <m:sub>
                        <m:r>
                          <a:rPr lang="en-US" altLang="zh-CN" sz="2000" b="0" i="1" smtClean="0">
                            <a:solidFill>
                              <a:schemeClr val="tx1"/>
                            </a:solidFill>
                            <a:latin typeface="Cambria Math" panose="02040503050406030204" pitchFamily="18" charset="0"/>
                            <a:ea typeface="Cambria Math" panose="02040503050406030204" pitchFamily="18" charset="0"/>
                          </a:rPr>
                          <m:t>𝑎</m:t>
                        </m:r>
                      </m:sub>
                    </m:sSub>
                    <m:r>
                      <a:rPr lang="en-US" altLang="zh-CN" sz="2000" b="0" i="1" smtClean="0">
                        <a:solidFill>
                          <a:schemeClr val="tx1"/>
                        </a:solidFill>
                        <a:latin typeface="Cambria Math" panose="02040503050406030204" pitchFamily="18" charset="0"/>
                        <a:ea typeface="Cambria Math" panose="02040503050406030204" pitchFamily="18" charset="0"/>
                      </a:rPr>
                      <m:t> </m:t>
                    </m:r>
                  </m:oMath>
                </a14:m>
                <a:r>
                  <a:rPr lang="en-US" altLang="zh-CN" sz="2000" b="0" i="0" dirty="0">
                    <a:solidFill>
                      <a:schemeClr val="tx1"/>
                    </a:solidFill>
                    <a:effectLst/>
                  </a:rPr>
                  <a:t>and</a:t>
                </a:r>
                <a:r>
                  <a:rPr lang="en-US" altLang="zh-CN" sz="2000" dirty="0">
                    <a:solidFill>
                      <a:schemeClr val="tx1"/>
                    </a:solidFill>
                    <a:ea typeface="Cambria Math" panose="02040503050406030204" pitchFamily="18" charset="0"/>
                  </a:rPr>
                  <a:t> </a:t>
                </a:r>
                <a14:m>
                  <m:oMath xmlns:m="http://schemas.openxmlformats.org/officeDocument/2006/math">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𝐶</m:t>
                        </m:r>
                      </m:e>
                      <m:sub>
                        <m:r>
                          <a:rPr lang="en-US" altLang="zh-CN" sz="2000" b="0" i="1" smtClean="0">
                            <a:solidFill>
                              <a:schemeClr val="tx1"/>
                            </a:solidFill>
                            <a:latin typeface="Cambria Math" panose="02040503050406030204" pitchFamily="18" charset="0"/>
                            <a:ea typeface="Cambria Math" panose="02040503050406030204" pitchFamily="18" charset="0"/>
                          </a:rPr>
                          <m:t>𝑏</m:t>
                        </m:r>
                      </m:sub>
                    </m:sSub>
                    <m:r>
                      <a:rPr lang="en-US" altLang="zh-CN" sz="2000" b="0" i="1" smtClean="0">
                        <a:solidFill>
                          <a:schemeClr val="tx1"/>
                        </a:solidFill>
                        <a:latin typeface="Cambria Math" panose="02040503050406030204" pitchFamily="18" charset="0"/>
                        <a:ea typeface="Cambria Math" panose="02040503050406030204" pitchFamily="18" charset="0"/>
                      </a:rPr>
                      <m:t> </m:t>
                    </m:r>
                  </m:oMath>
                </a14:m>
                <a:r>
                  <a:rPr lang="en-US" altLang="zh-CN" sz="2000" b="0" i="0" dirty="0">
                    <a:solidFill>
                      <a:schemeClr val="tx1"/>
                    </a:solidFill>
                    <a:effectLst/>
                  </a:rPr>
                  <a:t> into a new cluster</a:t>
                </a:r>
                <a:r>
                  <a:rPr lang="en-US" altLang="zh-CN" sz="2000" dirty="0">
                    <a:solidFill>
                      <a:schemeClr val="tx1"/>
                    </a:solidFill>
                    <a:ea typeface="Cambria Math" panose="02040503050406030204" pitchFamily="18" charset="0"/>
                  </a:rPr>
                  <a:t> </a:t>
                </a:r>
                <a14:m>
                  <m:oMath xmlns:m="http://schemas.openxmlformats.org/officeDocument/2006/math">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𝐶</m:t>
                        </m:r>
                      </m:e>
                      <m:sub>
                        <m:r>
                          <a:rPr lang="en-US" altLang="zh-CN" sz="2000" b="0" i="1" smtClean="0">
                            <a:solidFill>
                              <a:schemeClr val="tx1"/>
                            </a:solidFill>
                            <a:latin typeface="Cambria Math" panose="02040503050406030204" pitchFamily="18" charset="0"/>
                            <a:ea typeface="Cambria Math" panose="02040503050406030204" pitchFamily="18" charset="0"/>
                          </a:rPr>
                          <m:t>𝑛𝑒𝑤</m:t>
                        </m:r>
                      </m:sub>
                    </m:sSub>
                    <m:r>
                      <a:rPr lang="en-US" altLang="zh-CN" sz="2000" b="0" i="1" smtClean="0">
                        <a:solidFill>
                          <a:schemeClr val="tx1"/>
                        </a:solidFill>
                        <a:latin typeface="Cambria Math" panose="02040503050406030204" pitchFamily="18" charset="0"/>
                        <a:ea typeface="Cambria Math" panose="02040503050406030204" pitchFamily="18" charset="0"/>
                      </a:rPr>
                      <m:t> </m:t>
                    </m:r>
                  </m:oMath>
                </a14:m>
                <a:r>
                  <a:rPr lang="en-US" altLang="zh-CN" sz="2000" b="0" i="0" dirty="0">
                    <a:solidFill>
                      <a:schemeClr val="tx1"/>
                    </a:solidFill>
                    <a:effectLst/>
                  </a:rPr>
                  <a:t>​.</a:t>
                </a:r>
              </a:p>
              <a:p>
                <a:pPr marL="742950" lvl="1" indent="-285750" algn="l">
                  <a:lnSpc>
                    <a:spcPts val="2145"/>
                  </a:lnSpc>
                  <a:spcBef>
                    <a:spcPts val="300"/>
                  </a:spcBef>
                  <a:spcAft>
                    <a:spcPts val="1030"/>
                  </a:spcAft>
                  <a:buFont typeface="+mj-lt"/>
                  <a:buAutoNum type="arabicPeriod"/>
                </a:pPr>
                <a:r>
                  <a:rPr lang="en-US" altLang="zh-CN" sz="2000" b="0" i="0" dirty="0">
                    <a:solidFill>
                      <a:schemeClr val="tx1"/>
                    </a:solidFill>
                    <a:effectLst/>
                  </a:rPr>
                  <a:t>Update the distance matrix </a:t>
                </a:r>
                <a:r>
                  <a:rPr lang="en-US" altLang="zh-CN" sz="2000" b="0" i="1" dirty="0">
                    <a:solidFill>
                      <a:schemeClr val="tx1"/>
                    </a:solidFill>
                    <a:effectLst/>
                  </a:rPr>
                  <a:t>D</a:t>
                </a:r>
                <a:r>
                  <a:rPr lang="en-US" altLang="zh-CN" sz="2000" b="0" i="0" dirty="0">
                    <a:solidFill>
                      <a:schemeClr val="tx1"/>
                    </a:solidFill>
                    <a:effectLst/>
                  </a:rPr>
                  <a:t> to reflect the new cluster distances.</a:t>
                </a:r>
              </a:p>
            </p:txBody>
          </p:sp>
        </mc:Choice>
        <mc:Fallback xmlns="">
          <p:sp>
            <p:nvSpPr>
              <p:cNvPr id="26" name="文本框 25"/>
              <p:cNvSpPr txBox="1">
                <a:spLocks noRot="1" noChangeAspect="1" noMove="1" noResize="1" noEditPoints="1" noAdjustHandles="1" noChangeArrowheads="1" noChangeShapeType="1" noTextEdit="1"/>
              </p:cNvSpPr>
              <p:nvPr/>
            </p:nvSpPr>
            <p:spPr>
              <a:xfrm>
                <a:off x="305435" y="2189480"/>
                <a:ext cx="6769100" cy="4662805"/>
              </a:xfrm>
              <a:prstGeom prst="rect">
                <a:avLst/>
              </a:prstGeom>
              <a:blipFill rotWithShape="1">
                <a:blip r:embed="rId2"/>
                <a:stretch>
                  <a:fillRect/>
                </a:stretch>
              </a:blipFill>
            </p:spPr>
            <p:txBody>
              <a:bodyPr/>
              <a:lstStyle/>
              <a:p>
                <a:r>
                  <a:rPr lang="zh-CN" altLang="en-US">
                    <a:noFill/>
                  </a:rPr>
                  <a:t> </a:t>
                </a:r>
              </a:p>
            </p:txBody>
          </p:sp>
        </mc:Fallback>
      </mc:AlternateContent>
      <p:sp>
        <p:nvSpPr>
          <p:cNvPr id="27" name="文本框 26"/>
          <p:cNvSpPr txBox="1"/>
          <p:nvPr/>
        </p:nvSpPr>
        <p:spPr>
          <a:xfrm>
            <a:off x="457181" y="1766049"/>
            <a:ext cx="1381760" cy="398780"/>
          </a:xfrm>
          <a:prstGeom prst="rect">
            <a:avLst/>
          </a:prstGeom>
          <a:noFill/>
        </p:spPr>
        <p:txBody>
          <a:bodyPr wrap="none" rtlCol="0">
            <a:spAutoFit/>
          </a:bodyPr>
          <a:lstStyle/>
          <a:p>
            <a:r>
              <a:rPr lang="en-US" altLang="zh-CN" sz="2000" b="1" dirty="0"/>
              <a:t>Algorithm</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808" y="4373880"/>
            <a:ext cx="4148163" cy="1679790"/>
          </a:xfrm>
          <a:prstGeom prst="rect">
            <a:avLst/>
          </a:prstGeom>
        </p:spPr>
      </p:pic>
      <p:sp>
        <p:nvSpPr>
          <p:cNvPr id="4" name="文本框 3"/>
          <p:cNvSpPr txBox="1"/>
          <p:nvPr/>
        </p:nvSpPr>
        <p:spPr>
          <a:xfrm>
            <a:off x="7211060" y="6285230"/>
            <a:ext cx="5088890" cy="398780"/>
          </a:xfrm>
          <a:prstGeom prst="rect">
            <a:avLst/>
          </a:prstGeom>
          <a:noFill/>
        </p:spPr>
        <p:txBody>
          <a:bodyPr wrap="none" rtlCol="0">
            <a:spAutoFit/>
          </a:bodyPr>
          <a:lstStyle/>
          <a:p>
            <a:pPr algn="l"/>
            <a:r>
              <a:rPr lang="en-US" altLang="zh-CN" sz="2000">
                <a:solidFill>
                  <a:srgbClr val="002060"/>
                </a:solidFill>
                <a:sym typeface="+mn-ea"/>
              </a:rPr>
              <a:t>Figure: </a:t>
            </a:r>
            <a:r>
              <a:rPr lang="en-US" altLang="zh-CN" sz="2000" dirty="0"/>
              <a:t>Figure for Agglomerative Clustering </a:t>
            </a:r>
          </a:p>
        </p:txBody>
      </p:sp>
      <p:sp>
        <p:nvSpPr>
          <p:cNvPr id="8" name="文本框 7"/>
          <p:cNvSpPr txBox="1"/>
          <p:nvPr/>
        </p:nvSpPr>
        <p:spPr>
          <a:xfrm>
            <a:off x="545465" y="932180"/>
            <a:ext cx="11445875" cy="808990"/>
          </a:xfrm>
          <a:prstGeom prst="rect">
            <a:avLst/>
          </a:prstGeom>
          <a:noFill/>
        </p:spPr>
        <p:txBody>
          <a:bodyPr wrap="square">
            <a:spAutoFit/>
          </a:bodyPr>
          <a:lstStyle/>
          <a:p>
            <a:pPr indent="0" fontAlgn="auto">
              <a:lnSpc>
                <a:spcPts val="2800"/>
              </a:lnSpc>
            </a:pPr>
            <a:r>
              <a:rPr lang="en-US" altLang="zh-CN" sz="2000" dirty="0"/>
              <a:t>A bottom-up hierarchical clustering algorithm that iteratively merges similar data points or clusters to form larger groups.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K-means</a:t>
            </a:r>
          </a:p>
        </p:txBody>
      </p:sp>
      <p:sp>
        <p:nvSpPr>
          <p:cNvPr id="8" name="文本框 7"/>
          <p:cNvSpPr txBox="1"/>
          <p:nvPr/>
        </p:nvSpPr>
        <p:spPr>
          <a:xfrm>
            <a:off x="566420" y="1268730"/>
            <a:ext cx="6858000" cy="398780"/>
          </a:xfrm>
          <a:prstGeom prst="rect">
            <a:avLst/>
          </a:prstGeom>
          <a:noFill/>
        </p:spPr>
        <p:txBody>
          <a:bodyPr wrap="square">
            <a:spAutoFit/>
          </a:bodyPr>
          <a:lstStyle/>
          <a:p>
            <a:r>
              <a:rPr lang="en-US" altLang="zh-CN" sz="2000" dirty="0"/>
              <a:t>Partitioning data into K distinct, non-overlapping clusters.</a:t>
            </a:r>
          </a:p>
        </p:txBody>
      </p:sp>
      <p:sp>
        <p:nvSpPr>
          <p:cNvPr id="2" name="文本框 1"/>
          <p:cNvSpPr txBox="1"/>
          <p:nvPr/>
        </p:nvSpPr>
        <p:spPr>
          <a:xfrm>
            <a:off x="614501" y="2056243"/>
            <a:ext cx="972185" cy="398780"/>
          </a:xfrm>
          <a:prstGeom prst="rect">
            <a:avLst/>
          </a:prstGeom>
          <a:noFill/>
        </p:spPr>
        <p:txBody>
          <a:bodyPr wrap="none" rtlCol="0">
            <a:spAutoFit/>
          </a:bodyPr>
          <a:lstStyle/>
          <a:p>
            <a:pPr indent="0">
              <a:buFont typeface="Arial" panose="020B0604020202020204" pitchFamily="34" charset="0"/>
              <a:buNone/>
            </a:pPr>
            <a:r>
              <a:rPr lang="en-US" altLang="zh-CN" sz="2000" b="1" dirty="0"/>
              <a:t>Object</a:t>
            </a:r>
            <a:endParaRPr lang="zh-CN" altLang="en-US" b="1" dirty="0"/>
          </a:p>
        </p:txBody>
      </p:sp>
      <p:sp>
        <p:nvSpPr>
          <p:cNvPr id="7" name="文本框 6"/>
          <p:cNvSpPr txBox="1"/>
          <p:nvPr/>
        </p:nvSpPr>
        <p:spPr>
          <a:xfrm>
            <a:off x="710386" y="2796355"/>
            <a:ext cx="6096000" cy="398780"/>
          </a:xfrm>
          <a:prstGeom prst="rect">
            <a:avLst/>
          </a:prstGeom>
          <a:noFill/>
        </p:spPr>
        <p:txBody>
          <a:bodyPr wrap="square">
            <a:spAutoFit/>
          </a:bodyPr>
          <a:lstStyle/>
          <a:p>
            <a:r>
              <a:rPr lang="en-US" altLang="zh-CN" sz="2000" dirty="0"/>
              <a:t>Minimizes </a:t>
            </a:r>
            <a:r>
              <a:rPr lang="en-US" altLang="zh-CN" dirty="0"/>
              <a:t>the within-cluster sum of squares (WCSS)</a:t>
            </a:r>
            <a:endParaRPr lang="zh-CN" altLang="en-US" dirty="0"/>
          </a:p>
        </p:txBody>
      </p:sp>
      <mc:AlternateContent xmlns:mc="http://schemas.openxmlformats.org/markup-compatibility/2006" xmlns:a14="http://schemas.microsoft.com/office/drawing/2010/main">
        <mc:Choice Requires="a14">
          <p:sp>
            <p:nvSpPr>
              <p:cNvPr id="9" name="文本框 8"/>
              <p:cNvSpPr txBox="1"/>
              <p:nvPr/>
            </p:nvSpPr>
            <p:spPr>
              <a:xfrm>
                <a:off x="1853565" y="3573756"/>
                <a:ext cx="2683492" cy="8150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𝑊𝐶𝑆𝑆</m:t>
                      </m:r>
                      <m:r>
                        <a:rPr lang="en-US" altLang="zh-CN" b="0" i="1" smtClean="0">
                          <a:latin typeface="Cambria Math" panose="02040503050406030204" pitchFamily="18" charset="0"/>
                        </a:rPr>
                        <m:t>= </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𝐼</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𝐾</m:t>
                          </m:r>
                        </m:sup>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𝐶</m:t>
                                  </m:r>
                                </m:e>
                                <m:sub>
                                  <m:r>
                                    <a:rPr lang="en-US" altLang="zh-CN" b="0" i="1" smtClean="0">
                                      <a:latin typeface="Cambria Math" panose="02040503050406030204" pitchFamily="18" charset="0"/>
                                      <a:ea typeface="Cambria Math" panose="02040503050406030204" pitchFamily="18" charset="0"/>
                                    </a:rPr>
                                    <m:t>𝑖</m:t>
                                  </m:r>
                                </m:sub>
                              </m:sSub>
                            </m:sub>
                            <m:sup/>
                            <m:e>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𝑖</m:t>
                                          </m:r>
                                        </m:sub>
                                      </m:sSub>
                                    </m:e>
                                  </m:d>
                                </m:e>
                                <m:sup>
                                  <m:r>
                                    <a:rPr lang="en-US" altLang="zh-CN" b="0" i="1" smtClean="0">
                                      <a:latin typeface="Cambria Math" panose="02040503050406030204" pitchFamily="18" charset="0"/>
                                    </a:rPr>
                                    <m:t>2</m:t>
                                  </m:r>
                                </m:sup>
                              </m:sSup>
                            </m:e>
                          </m:nary>
                        </m:e>
                      </m:nary>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1853565" y="3573756"/>
                <a:ext cx="2683492" cy="815095"/>
              </a:xfrm>
              <a:prstGeom prst="rect">
                <a:avLst/>
              </a:prstGeom>
              <a:blipFill rotWithShape="1">
                <a:blip r:embed="rId2"/>
                <a:stretch>
                  <a:fillRect t="-75" r="-1089"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586847" y="5000625"/>
                <a:ext cx="6096000" cy="1245235"/>
              </a:xfrm>
              <a:prstGeom prst="rect">
                <a:avLst/>
              </a:prstGeom>
              <a:noFill/>
            </p:spPr>
            <p:txBody>
              <a:bodyPr wrap="square">
                <a:spAutoFit/>
              </a:bodyPr>
              <a:lstStyle/>
              <a:p>
                <a:pPr indent="0" fontAlgn="auto">
                  <a:lnSpc>
                    <a:spcPts val="2800"/>
                  </a:lnSpc>
                  <a:spcBef>
                    <a:spcPts val="300"/>
                  </a:spcBef>
                  <a:buFont typeface="Arial" panose="020B0604020202020204" pitchFamily="34" charset="0"/>
                  <a:buChar char="•"/>
                </a:pPr>
                <a14:m>
                  <m:oMath xmlns:m="http://schemas.openxmlformats.org/officeDocument/2006/math">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𝐶</m:t>
                        </m:r>
                      </m:e>
                      <m:sub>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b="0" i="1" smtClean="0">
                        <a:solidFill>
                          <a:schemeClr val="tx1"/>
                        </a:solidFill>
                        <a:latin typeface="Cambria Math" panose="02040503050406030204" pitchFamily="18" charset="0"/>
                        <a:ea typeface="Cambria Math" panose="02040503050406030204" pitchFamily="18" charset="0"/>
                      </a:rPr>
                      <m:t> </m:t>
                    </m:r>
                  </m:oMath>
                </a14:m>
                <a:r>
                  <a:rPr lang="en-US" altLang="zh-CN" sz="2000" b="0" i="0" dirty="0">
                    <a:solidFill>
                      <a:schemeClr val="tx1"/>
                    </a:solidFill>
                    <a:effectLst/>
                  </a:rPr>
                  <a:t>= Cluster </a:t>
                </a:r>
                <a14:m>
                  <m:oMath xmlns:m="http://schemas.openxmlformats.org/officeDocument/2006/math">
                    <m:r>
                      <a:rPr lang="en-US" altLang="zh-CN" sz="2000" b="0" i="1" dirty="0" smtClean="0">
                        <a:solidFill>
                          <a:schemeClr val="tx1"/>
                        </a:solidFill>
                        <a:effectLst/>
                        <a:latin typeface="Cambria Math" panose="02040503050406030204" pitchFamily="18" charset="0"/>
                      </a:rPr>
                      <m:t>𝑖</m:t>
                    </m:r>
                  </m:oMath>
                </a14:m>
                <a:endParaRPr lang="en-US" altLang="zh-CN" sz="2000" b="0" i="0" dirty="0">
                  <a:solidFill>
                    <a:schemeClr val="tx1"/>
                  </a:solidFill>
                  <a:effectLst/>
                </a:endParaRPr>
              </a:p>
              <a:p>
                <a:pPr indent="0" fontAlgn="auto">
                  <a:lnSpc>
                    <a:spcPts val="2800"/>
                  </a:lnSpc>
                  <a:spcBef>
                    <a:spcPts val="300"/>
                  </a:spcBef>
                  <a:buFont typeface="Arial" panose="020B0604020202020204" pitchFamily="34" charset="0"/>
                  <a:buChar char="•"/>
                </a:pPr>
                <a14:m>
                  <m:oMath xmlns:m="http://schemas.openxmlformats.org/officeDocument/2006/math">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zh-CN" altLang="en-US" sz="2000" i="1" smtClean="0">
                            <a:solidFill>
                              <a:schemeClr val="tx1"/>
                            </a:solidFill>
                            <a:latin typeface="Cambria Math" panose="02040503050406030204" pitchFamily="18" charset="0"/>
                            <a:ea typeface="Cambria Math" panose="02040503050406030204" pitchFamily="18" charset="0"/>
                          </a:rPr>
                          <m:t>𝜇</m:t>
                        </m:r>
                      </m:e>
                      <m:sub>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b="0" i="1" smtClean="0">
                        <a:solidFill>
                          <a:schemeClr val="tx1"/>
                        </a:solidFill>
                        <a:latin typeface="Cambria Math" panose="02040503050406030204" pitchFamily="18" charset="0"/>
                        <a:ea typeface="Cambria Math" panose="02040503050406030204" pitchFamily="18" charset="0"/>
                      </a:rPr>
                      <m:t> </m:t>
                    </m:r>
                  </m:oMath>
                </a14:m>
                <a:r>
                  <a:rPr lang="en-US" altLang="zh-CN" sz="2000" b="0" i="0" dirty="0">
                    <a:solidFill>
                      <a:schemeClr val="tx1"/>
                    </a:solidFill>
                    <a:effectLst/>
                  </a:rPr>
                  <a:t>= Centroid (mean) of cluster</a:t>
                </a:r>
                <a:r>
                  <a:rPr lang="en-US" altLang="zh-CN" sz="2000" dirty="0">
                    <a:solidFill>
                      <a:schemeClr val="tx1"/>
                    </a:solidFill>
                    <a:ea typeface="Cambria Math" panose="02040503050406030204" pitchFamily="18" charset="0"/>
                  </a:rPr>
                  <a:t> </a:t>
                </a:r>
                <a14:m>
                  <m:oMath xmlns:m="http://schemas.openxmlformats.org/officeDocument/2006/math">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𝐶</m:t>
                        </m:r>
                      </m:e>
                      <m:sub>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b="0" i="1" smtClean="0">
                        <a:solidFill>
                          <a:schemeClr val="tx1"/>
                        </a:solidFill>
                        <a:latin typeface="Cambria Math" panose="02040503050406030204" pitchFamily="18" charset="0"/>
                        <a:ea typeface="Cambria Math" panose="02040503050406030204" pitchFamily="18" charset="0"/>
                      </a:rPr>
                      <m:t> </m:t>
                    </m:r>
                  </m:oMath>
                </a14:m>
                <a:r>
                  <a:rPr lang="en-US" altLang="zh-CN" sz="2000" b="0" i="0" dirty="0">
                    <a:solidFill>
                      <a:schemeClr val="tx1"/>
                    </a:solidFill>
                    <a:effectLst/>
                  </a:rPr>
                  <a:t>​</a:t>
                </a:r>
              </a:p>
              <a:p>
                <a:pPr indent="0" algn="l" fontAlgn="auto">
                  <a:lnSpc>
                    <a:spcPts val="2800"/>
                  </a:lnSpc>
                  <a:spcBef>
                    <a:spcPts val="300"/>
                  </a:spcBef>
                  <a:buFont typeface="Arial" panose="020B0604020202020204" pitchFamily="34" charset="0"/>
                  <a:buChar char="•"/>
                </a:pPr>
                <a14:m>
                  <m:oMath xmlns:m="http://schemas.openxmlformats.org/officeDocument/2006/math">
                    <m:r>
                      <a:rPr lang="en-US" altLang="zh-CN" sz="2000" b="0" i="1" smtClean="0">
                        <a:solidFill>
                          <a:schemeClr val="tx1"/>
                        </a:solidFill>
                        <a:effectLst/>
                        <a:latin typeface="Cambria Math" panose="02040503050406030204" pitchFamily="18" charset="0"/>
                      </a:rPr>
                      <m:t>𝑥</m:t>
                    </m:r>
                  </m:oMath>
                </a14:m>
                <a:r>
                  <a:rPr lang="en-US" altLang="zh-CN" sz="2000" b="0" i="0" dirty="0">
                    <a:solidFill>
                      <a:schemeClr val="tx1"/>
                    </a:solidFill>
                    <a:effectLst/>
                  </a:rPr>
                  <a:t> = Data point</a:t>
                </a:r>
              </a:p>
            </p:txBody>
          </p:sp>
        </mc:Choice>
        <mc:Fallback xmlns="">
          <p:sp>
            <p:nvSpPr>
              <p:cNvPr id="13" name="文本框 12"/>
              <p:cNvSpPr txBox="1">
                <a:spLocks noRot="1" noChangeAspect="1" noMove="1" noResize="1" noEditPoints="1" noAdjustHandles="1" noChangeArrowheads="1" noChangeShapeType="1" noTextEdit="1"/>
              </p:cNvSpPr>
              <p:nvPr/>
            </p:nvSpPr>
            <p:spPr>
              <a:xfrm>
                <a:off x="1586847" y="5000625"/>
                <a:ext cx="6096000" cy="1245235"/>
              </a:xfrm>
              <a:prstGeom prst="rect">
                <a:avLst/>
              </a:prstGeom>
              <a:blipFill rotWithShape="1">
                <a:blip r:embed="rId3"/>
                <a:stretch>
                  <a:fillRect l="-10" r="10"/>
                </a:stretch>
              </a:blipFill>
            </p:spPr>
            <p:txBody>
              <a:bodyPr/>
              <a:lstStyle/>
              <a:p>
                <a:r>
                  <a:rPr lang="zh-CN" altLang="en-US">
                    <a:noFill/>
                  </a:rPr>
                  <a:t> </a:t>
                </a:r>
              </a:p>
            </p:txBody>
          </p:sp>
        </mc:Fallback>
      </mc:AlternateContent>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939" y="2544234"/>
            <a:ext cx="5343525" cy="2695575"/>
          </a:xfrm>
          <a:prstGeom prst="rect">
            <a:avLst/>
          </a:prstGeom>
        </p:spPr>
      </p:pic>
      <p:sp>
        <p:nvSpPr>
          <p:cNvPr id="16" name="文本框 15"/>
          <p:cNvSpPr txBox="1"/>
          <p:nvPr/>
        </p:nvSpPr>
        <p:spPr>
          <a:xfrm>
            <a:off x="7319645" y="5669713"/>
            <a:ext cx="4426585" cy="398780"/>
          </a:xfrm>
          <a:prstGeom prst="rect">
            <a:avLst/>
          </a:prstGeom>
          <a:noFill/>
        </p:spPr>
        <p:txBody>
          <a:bodyPr wrap="none" rtlCol="0">
            <a:spAutoFit/>
          </a:bodyPr>
          <a:lstStyle/>
          <a:p>
            <a:pPr algn="l"/>
            <a:r>
              <a:rPr lang="en-US" altLang="zh-CN" sz="2000">
                <a:solidFill>
                  <a:srgbClr val="002060"/>
                </a:solidFill>
                <a:sym typeface="+mn-ea"/>
              </a:rPr>
              <a:t>Figure:</a:t>
            </a:r>
            <a:r>
              <a:rPr lang="en-US" altLang="zh-CN" sz="2000" dirty="0"/>
              <a:t>Figure for K-means Clustering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0346" y="419769"/>
            <a:ext cx="6094562" cy="460375"/>
          </a:xfrm>
          <a:prstGeom prst="rect">
            <a:avLst/>
          </a:prstGeom>
          <a:noFill/>
        </p:spPr>
        <p:txBody>
          <a:bodyPr wrap="square">
            <a:spAutoFit/>
          </a:bodyPr>
          <a:lstStyle/>
          <a:p>
            <a:r>
              <a:rPr lang="en-US" altLang="zh-CN" sz="2400" b="0" i="0" u="none" strike="noStrike" baseline="0">
                <a:solidFill>
                  <a:schemeClr val="accent6">
                    <a:lumMod val="75000"/>
                  </a:schemeClr>
                </a:solidFill>
                <a:latin typeface="+mj-ea"/>
                <a:ea typeface="+mj-ea"/>
              </a:rPr>
              <a:t>K-means</a:t>
            </a:r>
          </a:p>
        </p:txBody>
      </p:sp>
      <p:sp>
        <p:nvSpPr>
          <p:cNvPr id="8" name="文本框 7"/>
          <p:cNvSpPr txBox="1"/>
          <p:nvPr/>
        </p:nvSpPr>
        <p:spPr>
          <a:xfrm>
            <a:off x="1882596" y="988471"/>
            <a:ext cx="6748462" cy="398780"/>
          </a:xfrm>
          <a:prstGeom prst="rect">
            <a:avLst/>
          </a:prstGeom>
          <a:noFill/>
        </p:spPr>
        <p:txBody>
          <a:bodyPr wrap="square">
            <a:spAutoFit/>
          </a:bodyPr>
          <a:lstStyle/>
          <a:p>
            <a:r>
              <a:rPr lang="en-US" altLang="zh-CN" sz="2000" dirty="0"/>
              <a:t>Partitioning data into K distinct, non-overlapping clusters.</a:t>
            </a:r>
          </a:p>
        </p:txBody>
      </p:sp>
      <p:sp>
        <p:nvSpPr>
          <p:cNvPr id="2" name="文本框 1"/>
          <p:cNvSpPr txBox="1"/>
          <p:nvPr/>
        </p:nvSpPr>
        <p:spPr>
          <a:xfrm>
            <a:off x="1882596" y="1654923"/>
            <a:ext cx="1262380" cy="368300"/>
          </a:xfrm>
          <a:prstGeom prst="rect">
            <a:avLst/>
          </a:prstGeom>
          <a:noFill/>
        </p:spPr>
        <p:txBody>
          <a:bodyPr wrap="none" rtlCol="0">
            <a:spAutoFit/>
          </a:bodyPr>
          <a:lstStyle/>
          <a:p>
            <a:pPr indent="0">
              <a:buFont typeface="Arial" panose="020B0604020202020204" pitchFamily="34" charset="0"/>
              <a:buNone/>
            </a:pPr>
            <a:r>
              <a:rPr lang="en-US" altLang="zh-CN" b="1" dirty="0"/>
              <a:t>Algorithm</a:t>
            </a:r>
            <a:endParaRPr lang="zh-CN" altLang="en-US" b="1" dirty="0"/>
          </a:p>
        </p:txBody>
      </p:sp>
      <mc:AlternateContent xmlns:mc="http://schemas.openxmlformats.org/markup-compatibility/2006" xmlns:a14="http://schemas.microsoft.com/office/drawing/2010/main">
        <mc:Choice Requires="a14">
          <p:sp>
            <p:nvSpPr>
              <p:cNvPr id="3" name="文本框 2"/>
              <p:cNvSpPr txBox="1"/>
              <p:nvPr/>
            </p:nvSpPr>
            <p:spPr>
              <a:xfrm>
                <a:off x="2824480" y="2214880"/>
                <a:ext cx="10170160" cy="4437380"/>
              </a:xfrm>
              <a:prstGeom prst="rect">
                <a:avLst/>
              </a:prstGeom>
              <a:noFill/>
            </p:spPr>
            <p:txBody>
              <a:bodyPr wrap="square">
                <a:spAutoFit/>
              </a:bodyPr>
              <a:lstStyle/>
              <a:p>
                <a:pPr marL="342900" indent="-342900" fontAlgn="auto">
                  <a:lnSpc>
                    <a:spcPts val="2800"/>
                  </a:lnSpc>
                  <a:spcBef>
                    <a:spcPts val="1030"/>
                  </a:spcBef>
                  <a:spcAft>
                    <a:spcPts val="1030"/>
                  </a:spcAft>
                  <a:buFont typeface="Arial" panose="020B0604020202020204" pitchFamily="34" charset="0"/>
                  <a:buChar char="•"/>
                </a:pPr>
                <a:r>
                  <a:rPr lang="en-US" altLang="zh-CN" sz="2000" b="1" i="0" dirty="0">
                    <a:solidFill>
                      <a:schemeClr val="tx1"/>
                    </a:solidFill>
                    <a:effectLst/>
                  </a:rPr>
                  <a:t>Input</a:t>
                </a:r>
                <a:r>
                  <a:rPr lang="en-US" altLang="zh-CN" sz="2000" b="0" i="0" dirty="0">
                    <a:solidFill>
                      <a:schemeClr val="tx1"/>
                    </a:solidFill>
                    <a:effectLst/>
                  </a:rPr>
                  <a:t>: Dataset </a:t>
                </a:r>
                <a:r>
                  <a:rPr lang="en-US" altLang="zh-CN" sz="2000" b="0" dirty="0">
                    <a:solidFill>
                      <a:schemeClr val="tx1"/>
                    </a:solidFill>
                    <a:ea typeface="Cambria Math" panose="02040503050406030204" pitchFamily="18" charset="0"/>
                  </a:rPr>
                  <a:t> </a:t>
                </a:r>
                <a14:m>
                  <m:oMath xmlns:m="http://schemas.openxmlformats.org/officeDocument/2006/math">
                    <m:r>
                      <a:rPr lang="en-US" altLang="zh-CN" sz="2000" b="0" i="1" smtClean="0">
                        <a:solidFill>
                          <a:schemeClr val="tx1"/>
                        </a:solidFill>
                        <a:latin typeface="Cambria Math" panose="02040503050406030204" pitchFamily="18" charset="0"/>
                        <a:ea typeface="Cambria Math" panose="02040503050406030204" pitchFamily="18" charset="0"/>
                      </a:rPr>
                      <m:t>𝑋</m:t>
                    </m:r>
                    <m:r>
                      <a:rPr lang="en-US" altLang="zh-CN" sz="2000" i="1" smtClean="0">
                        <a:solidFill>
                          <a:schemeClr val="tx1"/>
                        </a:solidFill>
                        <a:latin typeface="Cambria Math" panose="02040503050406030204" pitchFamily="18" charset="0"/>
                        <a:ea typeface="Cambria Math" panose="02040503050406030204" pitchFamily="18" charset="0"/>
                      </a:rPr>
                      <m:t>=</m:t>
                    </m:r>
                    <m:d>
                      <m:dPr>
                        <m:begChr m:val="{"/>
                        <m:endChr m:val="}"/>
                        <m:ctrlPr>
                          <a:rPr lang="en-US" altLang="zh-CN" sz="2000" i="1" smtClean="0">
                            <a:solidFill>
                              <a:schemeClr val="tx1"/>
                            </a:solidFill>
                            <a:latin typeface="Cambria Math" panose="02040503050406030204" pitchFamily="18" charset="0"/>
                            <a:ea typeface="Cambria Math" panose="02040503050406030204" pitchFamily="18" charset="0"/>
                          </a:rPr>
                        </m:ctrlPr>
                      </m:dPr>
                      <m:e>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𝑥</m:t>
                            </m:r>
                          </m:e>
                          <m:sub>
                            <m:r>
                              <a:rPr lang="en-US" altLang="zh-CN" sz="2000" b="0" i="1" smtClean="0">
                                <a:solidFill>
                                  <a:schemeClr val="tx1"/>
                                </a:solidFill>
                                <a:latin typeface="Cambria Math" panose="02040503050406030204" pitchFamily="18" charset="0"/>
                                <a:ea typeface="Cambria Math" panose="02040503050406030204" pitchFamily="18" charset="0"/>
                              </a:rPr>
                              <m:t>1</m:t>
                            </m:r>
                          </m:sub>
                        </m:sSub>
                        <m:r>
                          <a:rPr lang="en-US" altLang="zh-CN" sz="2000" b="0" i="1" smtClean="0">
                            <a:solidFill>
                              <a:schemeClr val="tx1"/>
                            </a:solidFill>
                            <a:latin typeface="Cambria Math" panose="02040503050406030204" pitchFamily="18" charset="0"/>
                            <a:ea typeface="Cambria Math" panose="02040503050406030204" pitchFamily="18" charset="0"/>
                          </a:rPr>
                          <m:t>,</m:t>
                        </m:r>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𝑥</m:t>
                            </m:r>
                          </m:e>
                          <m:sub>
                            <m:r>
                              <a:rPr lang="en-US" altLang="zh-CN" sz="2000" b="0" i="1" smtClean="0">
                                <a:solidFill>
                                  <a:schemeClr val="tx1"/>
                                </a:solidFill>
                                <a:latin typeface="Cambria Math" panose="02040503050406030204" pitchFamily="18" charset="0"/>
                                <a:ea typeface="Cambria Math" panose="02040503050406030204" pitchFamily="18" charset="0"/>
                              </a:rPr>
                              <m:t>2</m:t>
                            </m:r>
                          </m:sub>
                        </m:sSub>
                        <m:r>
                          <a:rPr lang="en-US" altLang="zh-CN" sz="2000" b="0" i="1" smtClean="0">
                            <a:solidFill>
                              <a:schemeClr val="tx1"/>
                            </a:solidFill>
                            <a:latin typeface="Cambria Math" panose="02040503050406030204" pitchFamily="18" charset="0"/>
                            <a:ea typeface="Cambria Math" panose="02040503050406030204" pitchFamily="18" charset="0"/>
                          </a:rPr>
                          <m:t>,⋯,</m:t>
                        </m:r>
                        <m:sSub>
                          <m:sSubPr>
                            <m:ctrlPr>
                              <a:rPr lang="en-US" altLang="zh-CN" sz="200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𝑥</m:t>
                            </m:r>
                          </m:e>
                          <m:sub>
                            <m:r>
                              <a:rPr lang="en-US" altLang="zh-CN" sz="2000" b="0" i="1" smtClean="0">
                                <a:solidFill>
                                  <a:schemeClr val="tx1"/>
                                </a:solidFill>
                                <a:latin typeface="Cambria Math" panose="02040503050406030204" pitchFamily="18" charset="0"/>
                                <a:ea typeface="Cambria Math" panose="02040503050406030204" pitchFamily="18" charset="0"/>
                              </a:rPr>
                              <m:t>𝑚</m:t>
                            </m:r>
                          </m:sub>
                        </m:sSub>
                      </m:e>
                    </m:d>
                  </m:oMath>
                </a14:m>
                <a:endParaRPr lang="en-US" altLang="zh-CN" sz="2000" b="0" dirty="0">
                  <a:solidFill>
                    <a:schemeClr val="tx1"/>
                  </a:solidFill>
                  <a:ea typeface="Cambria Math" panose="02040503050406030204" pitchFamily="18" charset="0"/>
                </a:endParaRPr>
              </a:p>
              <a:p>
                <a:pPr marL="342900" indent="-342900" fontAlgn="auto">
                  <a:lnSpc>
                    <a:spcPts val="2800"/>
                  </a:lnSpc>
                  <a:spcBef>
                    <a:spcPts val="1030"/>
                  </a:spcBef>
                  <a:spcAft>
                    <a:spcPts val="1030"/>
                  </a:spcAft>
                  <a:buFont typeface="Arial" panose="020B0604020202020204" pitchFamily="34" charset="0"/>
                  <a:buChar char="•"/>
                </a:pPr>
                <a:r>
                  <a:rPr lang="en-US" altLang="zh-CN" sz="2000" b="1" i="0" dirty="0">
                    <a:solidFill>
                      <a:schemeClr val="tx1"/>
                    </a:solidFill>
                    <a:effectLst/>
                  </a:rPr>
                  <a:t>Output</a:t>
                </a:r>
                <a:r>
                  <a:rPr lang="en-US" altLang="zh-CN" sz="2000" b="0" i="0" dirty="0">
                    <a:solidFill>
                      <a:schemeClr val="tx1"/>
                    </a:solidFill>
                    <a:effectLst/>
                  </a:rPr>
                  <a:t>: Cluster of dataset, </a:t>
                </a:r>
                <a14:m>
                  <m:oMath xmlns:m="http://schemas.openxmlformats.org/officeDocument/2006/math">
                    <m:r>
                      <a:rPr lang="en-US" altLang="zh-CN" sz="2000" b="0" i="1" smtClean="0">
                        <a:solidFill>
                          <a:schemeClr val="tx1"/>
                        </a:solidFill>
                        <a:effectLst/>
                        <a:latin typeface="Cambria Math" panose="02040503050406030204" pitchFamily="18" charset="0"/>
                      </a:rPr>
                      <m:t>𝐶</m:t>
                    </m:r>
                  </m:oMath>
                </a14:m>
                <a:r>
                  <a:rPr lang="en-US" altLang="zh-CN" sz="2000" b="0" i="0" dirty="0">
                    <a:solidFill>
                      <a:schemeClr val="tx1"/>
                    </a:solidFill>
                    <a:effectLst/>
                  </a:rPr>
                  <a:t>.</a:t>
                </a:r>
              </a:p>
              <a:p>
                <a:pPr marL="342900" indent="-342900" fontAlgn="auto">
                  <a:lnSpc>
                    <a:spcPts val="2800"/>
                  </a:lnSpc>
                  <a:buFont typeface="Arial" panose="020B0604020202020204" pitchFamily="34" charset="0"/>
                  <a:buChar char="•"/>
                </a:pPr>
                <a:r>
                  <a:rPr lang="en-US" altLang="zh-CN" sz="2000" b="1" dirty="0">
                    <a:solidFill>
                      <a:schemeClr val="tx1"/>
                    </a:solidFill>
                  </a:rPr>
                  <a:t>Initialization</a:t>
                </a:r>
                <a:r>
                  <a:rPr lang="en-US" altLang="zh-CN" sz="2000" dirty="0">
                    <a:solidFill>
                      <a:schemeClr val="tx1"/>
                    </a:solidFill>
                  </a:rPr>
                  <a:t>:</a:t>
                </a:r>
              </a:p>
              <a:p>
                <a:pPr lvl="1" fontAlgn="auto">
                  <a:lnSpc>
                    <a:spcPts val="2800"/>
                  </a:lnSpc>
                </a:pPr>
                <a:r>
                  <a:rPr lang="en-US" altLang="zh-CN" sz="2000" dirty="0">
                    <a:solidFill>
                      <a:schemeClr val="tx1"/>
                    </a:solidFill>
                  </a:rPr>
                  <a:t>Randomly choose </a:t>
                </a:r>
                <a:r>
                  <a:rPr lang="en-US" altLang="zh-CN" sz="2000" b="1" dirty="0">
                    <a:solidFill>
                      <a:schemeClr val="tx1"/>
                    </a:solidFill>
                  </a:rPr>
                  <a:t>K initial centroids</a:t>
                </a:r>
                <a:endParaRPr lang="en-US" altLang="zh-CN" sz="2000" dirty="0">
                  <a:solidFill>
                    <a:schemeClr val="tx1"/>
                  </a:solidFill>
                </a:endParaRPr>
              </a:p>
              <a:p>
                <a:pPr marL="342900" indent="-342900" fontAlgn="auto">
                  <a:lnSpc>
                    <a:spcPts val="2800"/>
                  </a:lnSpc>
                  <a:buFont typeface="Arial" panose="020B0604020202020204" pitchFamily="34" charset="0"/>
                  <a:buChar char="•"/>
                </a:pPr>
                <a:r>
                  <a:rPr lang="en-US" altLang="zh-CN" sz="2000" b="1" dirty="0">
                    <a:solidFill>
                      <a:schemeClr val="tx1"/>
                    </a:solidFill>
                  </a:rPr>
                  <a:t>Assignment Step</a:t>
                </a:r>
                <a:r>
                  <a:rPr lang="en-US" altLang="zh-CN" sz="2000" dirty="0">
                    <a:solidFill>
                      <a:schemeClr val="tx1"/>
                    </a:solidFill>
                  </a:rPr>
                  <a:t>:</a:t>
                </a:r>
              </a:p>
              <a:p>
                <a:pPr lvl="1" fontAlgn="auto">
                  <a:lnSpc>
                    <a:spcPts val="2800"/>
                  </a:lnSpc>
                </a:pPr>
                <a:r>
                  <a:rPr lang="en-US" altLang="zh-CN" sz="2000" dirty="0">
                    <a:solidFill>
                      <a:schemeClr val="tx1"/>
                    </a:solidFill>
                  </a:rPr>
                  <a:t>Assign each data point to the </a:t>
                </a:r>
                <a:r>
                  <a:rPr lang="en-US" altLang="zh-CN" sz="2000" b="1" dirty="0">
                    <a:solidFill>
                      <a:schemeClr val="tx1"/>
                    </a:solidFill>
                  </a:rPr>
                  <a:t>nearest centroid</a:t>
                </a:r>
                <a:r>
                  <a:rPr lang="en-US" altLang="zh-CN" sz="2000" dirty="0">
                    <a:solidFill>
                      <a:schemeClr val="tx1"/>
                    </a:solidFill>
                  </a:rPr>
                  <a:t> .</a:t>
                </a:r>
              </a:p>
              <a:p>
                <a:pPr marL="342900" indent="-342900" fontAlgn="auto">
                  <a:lnSpc>
                    <a:spcPts val="2800"/>
                  </a:lnSpc>
                  <a:buFont typeface="Arial" panose="020B0604020202020204" pitchFamily="34" charset="0"/>
                  <a:buChar char="•"/>
                </a:pPr>
                <a:r>
                  <a:rPr lang="en-US" altLang="zh-CN" sz="2000" b="1" dirty="0">
                    <a:solidFill>
                      <a:schemeClr val="tx1"/>
                    </a:solidFill>
                  </a:rPr>
                  <a:t>Update Step</a:t>
                </a:r>
                <a:r>
                  <a:rPr lang="en-US" altLang="zh-CN" sz="2000" dirty="0">
                    <a:solidFill>
                      <a:schemeClr val="tx1"/>
                    </a:solidFill>
                  </a:rPr>
                  <a:t>:</a:t>
                </a:r>
              </a:p>
              <a:p>
                <a:pPr lvl="1" fontAlgn="auto">
                  <a:lnSpc>
                    <a:spcPts val="2800"/>
                  </a:lnSpc>
                </a:pPr>
                <a:r>
                  <a:rPr lang="en-US" altLang="zh-CN" sz="2000" dirty="0">
                    <a:solidFill>
                      <a:schemeClr val="tx1"/>
                    </a:solidFill>
                  </a:rPr>
                  <a:t>Recompute centroids as the </a:t>
                </a:r>
                <a:r>
                  <a:rPr lang="en-US" altLang="zh-CN" sz="2000" b="1" dirty="0">
                    <a:solidFill>
                      <a:schemeClr val="tx1"/>
                    </a:solidFill>
                  </a:rPr>
                  <a:t>mean of all points</a:t>
                </a:r>
                <a:r>
                  <a:rPr lang="en-US" altLang="zh-CN" sz="2000" dirty="0">
                    <a:solidFill>
                      <a:schemeClr val="tx1"/>
                    </a:solidFill>
                  </a:rPr>
                  <a:t> in each cluster.</a:t>
                </a:r>
              </a:p>
              <a:p>
                <a:pPr marL="342900" indent="-342900" fontAlgn="auto">
                  <a:lnSpc>
                    <a:spcPts val="2800"/>
                  </a:lnSpc>
                  <a:buFont typeface="Arial" panose="020B0604020202020204" pitchFamily="34" charset="0"/>
                  <a:buChar char="•"/>
                </a:pPr>
                <a:r>
                  <a:rPr lang="en-US" altLang="zh-CN" sz="2000" b="1" dirty="0">
                    <a:solidFill>
                      <a:schemeClr val="tx1"/>
                    </a:solidFill>
                  </a:rPr>
                  <a:t>Repeat</a:t>
                </a:r>
                <a:r>
                  <a:rPr lang="en-US" altLang="zh-CN" sz="2000" dirty="0">
                    <a:solidFill>
                      <a:schemeClr val="tx1"/>
                    </a:solidFill>
                  </a:rPr>
                  <a:t> until:</a:t>
                </a:r>
              </a:p>
              <a:p>
                <a:pPr lvl="1" fontAlgn="auto">
                  <a:lnSpc>
                    <a:spcPts val="2800"/>
                  </a:lnSpc>
                </a:pPr>
                <a:r>
                  <a:rPr lang="en-US" altLang="zh-CN" sz="2000" dirty="0">
                    <a:solidFill>
                      <a:schemeClr val="tx1"/>
                    </a:solidFill>
                  </a:rPr>
                  <a:t>Centroids stabilize (no further changes).</a:t>
                </a:r>
              </a:p>
              <a:p>
                <a:pPr lvl="1" fontAlgn="auto">
                  <a:lnSpc>
                    <a:spcPts val="2800"/>
                  </a:lnSpc>
                </a:pPr>
                <a:r>
                  <a:rPr lang="en-US" altLang="zh-CN" sz="2000" dirty="0">
                    <a:solidFill>
                      <a:schemeClr val="tx1"/>
                    </a:solidFill>
                  </a:rPr>
                  <a:t>Maximum iterations reached.</a:t>
                </a:r>
              </a:p>
            </p:txBody>
          </p:sp>
        </mc:Choice>
        <mc:Fallback xmlns="">
          <p:sp>
            <p:nvSpPr>
              <p:cNvPr id="3" name="文本框 2"/>
              <p:cNvSpPr txBox="1">
                <a:spLocks noRot="1" noChangeAspect="1" noMove="1" noResize="1" noEditPoints="1" noAdjustHandles="1" noChangeArrowheads="1" noChangeShapeType="1" noTextEdit="1"/>
              </p:cNvSpPr>
              <p:nvPr/>
            </p:nvSpPr>
            <p:spPr>
              <a:xfrm>
                <a:off x="2824480" y="2214880"/>
                <a:ext cx="10170160" cy="443738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42.10590551181107,&quot;left&quot;:594.9612598425196,&quot;top&quot;:289.03196850393704,&quot;width&quot;:480}"/>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3319</Words>
  <Application>Microsoft Macintosh PowerPoint</Application>
  <PresentationFormat>Widescreen</PresentationFormat>
  <Paragraphs>407</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CMSSBX10</vt:lpstr>
      <vt:lpstr>微软雅黑</vt:lpstr>
      <vt:lpstr>Arial</vt:lpstr>
      <vt:lpstr>Calibri</vt:lpstr>
      <vt:lpstr>Cambria Math</vt:lpstr>
      <vt:lpstr>Helvetica</vt:lpstr>
      <vt:lpstr>Wingdings</vt:lpstr>
      <vt:lpstr>WPS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Jun Chen</cp:lastModifiedBy>
  <cp:revision>167</cp:revision>
  <dcterms:created xsi:type="dcterms:W3CDTF">2019-06-19T02:08:00Z</dcterms:created>
  <dcterms:modified xsi:type="dcterms:W3CDTF">2025-07-12T15:51:41Z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83E4DEB45CC745FEAF5B57E5B3A243BF_13</vt:lpwstr>
  </property>
</Properties>
</file>